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notesSlides/notesSlide29.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1.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1" r:id="rId25"/>
    <p:sldId id="280" r:id="rId26"/>
    <p:sldId id="282" r:id="rId27"/>
    <p:sldId id="287" r:id="rId28"/>
    <p:sldId id="283" r:id="rId29"/>
    <p:sldId id="284" r:id="rId30"/>
    <p:sldId id="285" r:id="rId31"/>
    <p:sldId id="286" r:id="rId32"/>
    <p:sldId id="278" r:id="rId33"/>
  </p:sldIdLst>
  <p:sldSz cx="9144000" cy="6858000" type="screen4x3"/>
  <p:notesSz cx="6858000" cy="9144000"/>
  <p:embeddedFontLst>
    <p:embeddedFont>
      <p:font typeface="Century Gothic" panose="020B0502020202020204" pitchFamily="34" charset="0"/>
      <p:regular r:id="rId35"/>
      <p:bold r:id="rId36"/>
      <p:italic r:id="rId37"/>
      <p:boldItalic r:id="rId38"/>
    </p:embeddedFont>
    <p:embeddedFont>
      <p:font typeface="Bookman Old Style" panose="02050604050505020204" pitchFamily="18"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ampus\home\u14\amcdonne\GitHubClones\FedChallenge_2017\Excel%20Docs\Housing%20Data%20Charts.xls"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amcdonne\Desktop\Housing_Data_supply.xls"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ampus\home\u14\amcdonne\GitHubClones\FedChallenge_2017\Excel%20Docs\All%20Economic%20Data%20(Recovered).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[All Economic Data (Recovered).xlsx]Quarterly Charts!PivotTable1</c:name>
    <c:fmtId val="2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34925" cap="rnd">
            <a:solidFill>
              <a:schemeClr val="accent1"/>
            </a:solidFill>
            <a:prstDash val="sysDot"/>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34925" cap="rnd">
            <a:solidFill>
              <a:schemeClr val="accent1"/>
            </a:solidFill>
            <a:prstDash val="sysDot"/>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
        <c:idx val="13"/>
        <c:spPr>
          <a:solidFill>
            <a:schemeClr val="accent1"/>
          </a:solidFill>
          <a:ln w="28575" cap="rnd">
            <a:solidFill>
              <a:schemeClr val="accent1"/>
            </a:solidFill>
            <a:round/>
          </a:ln>
          <a:effectLst/>
        </c:spPr>
        <c:marker>
          <c:symbol val="none"/>
        </c:marker>
      </c:pivotFmt>
      <c:pivotFmt>
        <c:idx val="14"/>
        <c:spPr>
          <a:solidFill>
            <a:schemeClr val="accent1"/>
          </a:solidFill>
          <a:ln w="34925" cap="rnd">
            <a:solidFill>
              <a:schemeClr val="accent1"/>
            </a:solidFill>
            <a:prstDash val="sysDot"/>
            <a:round/>
          </a:ln>
          <a:effectLst/>
        </c:spPr>
        <c:marker>
          <c:symbol val="none"/>
        </c:marker>
      </c:pivotFmt>
    </c:pivotFmts>
    <c:plotArea>
      <c:layout>
        <c:manualLayout>
          <c:layoutTarget val="inner"/>
          <c:xMode val="edge"/>
          <c:yMode val="edge"/>
          <c:x val="6.6614797089243297E-2"/>
          <c:y val="8.6763995938139868E-2"/>
          <c:w val="0.8977827983726141"/>
          <c:h val="0.76321486241281156"/>
        </c:manualLayout>
      </c:layout>
      <c:lineChart>
        <c:grouping val="standard"/>
        <c:varyColors val="0"/>
        <c:ser>
          <c:idx val="0"/>
          <c:order val="0"/>
          <c:tx>
            <c:strRef>
              <c:f>'Quarterly Charts'!$B$1</c:f>
              <c:strCache>
                <c:ptCount val="1"/>
                <c:pt idx="0">
                  <c:v>Sum of Real Potential GDP</c:v>
                </c:pt>
              </c:strCache>
            </c:strRef>
          </c:tx>
          <c:spPr>
            <a:ln w="28575" cap="rnd">
              <a:solidFill>
                <a:schemeClr val="accent1">
                  <a:shade val="65000"/>
                </a:schemeClr>
              </a:solidFill>
              <a:round/>
            </a:ln>
            <a:effectLst/>
          </c:spPr>
          <c:marker>
            <c:symbol val="none"/>
          </c:marker>
          <c:cat>
            <c:strRef>
              <c:f>'Quarterly Charts'!$A$2:$A$112</c:f>
              <c:strCache>
                <c:ptCount val="110"/>
                <c:pt idx="0">
                  <c:v>1990-01-01</c:v>
                </c:pt>
                <c:pt idx="1">
                  <c:v>1990-04-01</c:v>
                </c:pt>
                <c:pt idx="2">
                  <c:v>1990-07-01</c:v>
                </c:pt>
                <c:pt idx="3">
                  <c:v>1990-10-01</c:v>
                </c:pt>
                <c:pt idx="4">
                  <c:v>1991-01-01</c:v>
                </c:pt>
                <c:pt idx="5">
                  <c:v>1991-04-01</c:v>
                </c:pt>
                <c:pt idx="6">
                  <c:v>1991-07-01</c:v>
                </c:pt>
                <c:pt idx="7">
                  <c:v>1991-10-01</c:v>
                </c:pt>
                <c:pt idx="8">
                  <c:v>1992-01-01</c:v>
                </c:pt>
                <c:pt idx="9">
                  <c:v>1992-04-01</c:v>
                </c:pt>
                <c:pt idx="10">
                  <c:v>1992-07-01</c:v>
                </c:pt>
                <c:pt idx="11">
                  <c:v>1992-10-01</c:v>
                </c:pt>
                <c:pt idx="12">
                  <c:v>1993-01-01</c:v>
                </c:pt>
                <c:pt idx="13">
                  <c:v>1993-04-01</c:v>
                </c:pt>
                <c:pt idx="14">
                  <c:v>1993-07-01</c:v>
                </c:pt>
                <c:pt idx="15">
                  <c:v>1993-10-01</c:v>
                </c:pt>
                <c:pt idx="16">
                  <c:v>1994-01-01</c:v>
                </c:pt>
                <c:pt idx="17">
                  <c:v>1994-04-01</c:v>
                </c:pt>
                <c:pt idx="18">
                  <c:v>1994-07-01</c:v>
                </c:pt>
                <c:pt idx="19">
                  <c:v>1994-10-01</c:v>
                </c:pt>
                <c:pt idx="20">
                  <c:v>1995-01-01</c:v>
                </c:pt>
                <c:pt idx="21">
                  <c:v>1995-04-01</c:v>
                </c:pt>
                <c:pt idx="22">
                  <c:v>1995-07-01</c:v>
                </c:pt>
                <c:pt idx="23">
                  <c:v>1995-10-01</c:v>
                </c:pt>
                <c:pt idx="24">
                  <c:v>1996-01-01</c:v>
                </c:pt>
                <c:pt idx="25">
                  <c:v>1996-04-01</c:v>
                </c:pt>
                <c:pt idx="26">
                  <c:v>1996-07-01</c:v>
                </c:pt>
                <c:pt idx="27">
                  <c:v>1996-10-01</c:v>
                </c:pt>
                <c:pt idx="28">
                  <c:v>1997-01-01</c:v>
                </c:pt>
                <c:pt idx="29">
                  <c:v>1997-04-01</c:v>
                </c:pt>
                <c:pt idx="30">
                  <c:v>1997-07-01</c:v>
                </c:pt>
                <c:pt idx="31">
                  <c:v>1997-10-01</c:v>
                </c:pt>
                <c:pt idx="32">
                  <c:v>1998-01-01</c:v>
                </c:pt>
                <c:pt idx="33">
                  <c:v>1998-04-01</c:v>
                </c:pt>
                <c:pt idx="34">
                  <c:v>1998-07-01</c:v>
                </c:pt>
                <c:pt idx="35">
                  <c:v>1998-10-01</c:v>
                </c:pt>
                <c:pt idx="36">
                  <c:v>1999-01-01</c:v>
                </c:pt>
                <c:pt idx="37">
                  <c:v>1999-04-01</c:v>
                </c:pt>
                <c:pt idx="38">
                  <c:v>1999-07-01</c:v>
                </c:pt>
                <c:pt idx="39">
                  <c:v>1999-10-01</c:v>
                </c:pt>
                <c:pt idx="40">
                  <c:v>2000-01-01</c:v>
                </c:pt>
                <c:pt idx="41">
                  <c:v>2000-04-01</c:v>
                </c:pt>
                <c:pt idx="42">
                  <c:v>2000-07-01</c:v>
                </c:pt>
                <c:pt idx="43">
                  <c:v>2000-10-01</c:v>
                </c:pt>
                <c:pt idx="44">
                  <c:v>2001-01-01</c:v>
                </c:pt>
                <c:pt idx="45">
                  <c:v>2001-04-01</c:v>
                </c:pt>
                <c:pt idx="46">
                  <c:v>2001-07-01</c:v>
                </c:pt>
                <c:pt idx="47">
                  <c:v>2001-10-01</c:v>
                </c:pt>
                <c:pt idx="48">
                  <c:v>2002-01-01</c:v>
                </c:pt>
                <c:pt idx="49">
                  <c:v>2002-04-01</c:v>
                </c:pt>
                <c:pt idx="50">
                  <c:v>2002-07-01</c:v>
                </c:pt>
                <c:pt idx="51">
                  <c:v>2002-10-01</c:v>
                </c:pt>
                <c:pt idx="52">
                  <c:v>2003-01-01</c:v>
                </c:pt>
                <c:pt idx="53">
                  <c:v>2003-04-01</c:v>
                </c:pt>
                <c:pt idx="54">
                  <c:v>2003-07-01</c:v>
                </c:pt>
                <c:pt idx="55">
                  <c:v>2003-10-01</c:v>
                </c:pt>
                <c:pt idx="56">
                  <c:v>2004-01-01</c:v>
                </c:pt>
                <c:pt idx="57">
                  <c:v>2004-04-01</c:v>
                </c:pt>
                <c:pt idx="58">
                  <c:v>2004-07-01</c:v>
                </c:pt>
                <c:pt idx="59">
                  <c:v>2004-10-01</c:v>
                </c:pt>
                <c:pt idx="60">
                  <c:v>2005-01-01</c:v>
                </c:pt>
                <c:pt idx="61">
                  <c:v>2005-04-01</c:v>
                </c:pt>
                <c:pt idx="62">
                  <c:v>2005-07-01</c:v>
                </c:pt>
                <c:pt idx="63">
                  <c:v>2005-10-01</c:v>
                </c:pt>
                <c:pt idx="64">
                  <c:v>2006-01-01</c:v>
                </c:pt>
                <c:pt idx="65">
                  <c:v>2006-04-01</c:v>
                </c:pt>
                <c:pt idx="66">
                  <c:v>2006-07-01</c:v>
                </c:pt>
                <c:pt idx="67">
                  <c:v>2006-10-01</c:v>
                </c:pt>
                <c:pt idx="68">
                  <c:v>2007-01-01</c:v>
                </c:pt>
                <c:pt idx="69">
                  <c:v>2007-04-01</c:v>
                </c:pt>
                <c:pt idx="70">
                  <c:v>2007-07-01</c:v>
                </c:pt>
                <c:pt idx="71">
                  <c:v>2007-10-01</c:v>
                </c:pt>
                <c:pt idx="72">
                  <c:v>2008-01-01</c:v>
                </c:pt>
                <c:pt idx="73">
                  <c:v>2008-04-01</c:v>
                </c:pt>
                <c:pt idx="74">
                  <c:v>2008-07-01</c:v>
                </c:pt>
                <c:pt idx="75">
                  <c:v>2008-10-01</c:v>
                </c:pt>
                <c:pt idx="76">
                  <c:v>2009-01-01</c:v>
                </c:pt>
                <c:pt idx="77">
                  <c:v>2009-04-01</c:v>
                </c:pt>
                <c:pt idx="78">
                  <c:v>2009-07-01</c:v>
                </c:pt>
                <c:pt idx="79">
                  <c:v>2009-10-01</c:v>
                </c:pt>
                <c:pt idx="80">
                  <c:v>2010-01-01</c:v>
                </c:pt>
                <c:pt idx="81">
                  <c:v>2010-04-01</c:v>
                </c:pt>
                <c:pt idx="82">
                  <c:v>2010-07-01</c:v>
                </c:pt>
                <c:pt idx="83">
                  <c:v>2010-10-01</c:v>
                </c:pt>
                <c:pt idx="84">
                  <c:v>2011-01-01</c:v>
                </c:pt>
                <c:pt idx="85">
                  <c:v>2011-04-01</c:v>
                </c:pt>
                <c:pt idx="86">
                  <c:v>2011-07-01</c:v>
                </c:pt>
                <c:pt idx="87">
                  <c:v>2011-10-01</c:v>
                </c:pt>
                <c:pt idx="88">
                  <c:v>2012-01-01</c:v>
                </c:pt>
                <c:pt idx="89">
                  <c:v>2012-04-01</c:v>
                </c:pt>
                <c:pt idx="90">
                  <c:v>2012-07-01</c:v>
                </c:pt>
                <c:pt idx="91">
                  <c:v>2012-10-01</c:v>
                </c:pt>
                <c:pt idx="92">
                  <c:v>2013-01-01</c:v>
                </c:pt>
                <c:pt idx="93">
                  <c:v>2013-04-01</c:v>
                </c:pt>
                <c:pt idx="94">
                  <c:v>2013-07-01</c:v>
                </c:pt>
                <c:pt idx="95">
                  <c:v>2013-10-01</c:v>
                </c:pt>
                <c:pt idx="96">
                  <c:v>2014-01-01</c:v>
                </c:pt>
                <c:pt idx="97">
                  <c:v>2014-04-01</c:v>
                </c:pt>
                <c:pt idx="98">
                  <c:v>2014-07-01</c:v>
                </c:pt>
                <c:pt idx="99">
                  <c:v>2014-10-01</c:v>
                </c:pt>
                <c:pt idx="100">
                  <c:v>2015-01-01</c:v>
                </c:pt>
                <c:pt idx="101">
                  <c:v>2015-04-01</c:v>
                </c:pt>
                <c:pt idx="102">
                  <c:v>2015-07-01</c:v>
                </c:pt>
                <c:pt idx="103">
                  <c:v>2015-10-01</c:v>
                </c:pt>
                <c:pt idx="104">
                  <c:v>2016-01-01</c:v>
                </c:pt>
                <c:pt idx="105">
                  <c:v>2016-04-01</c:v>
                </c:pt>
                <c:pt idx="106">
                  <c:v>2016-07-01</c:v>
                </c:pt>
                <c:pt idx="107">
                  <c:v>2016-10-01</c:v>
                </c:pt>
                <c:pt idx="108">
                  <c:v>2017-01-01</c:v>
                </c:pt>
                <c:pt idx="109">
                  <c:v>2017-04-01</c:v>
                </c:pt>
              </c:strCache>
            </c:strRef>
          </c:cat>
          <c:val>
            <c:numRef>
              <c:f>'Quarterly Charts'!$B$2:$B$112</c:f>
              <c:numCache>
                <c:formatCode>General</c:formatCode>
                <c:ptCount val="110"/>
                <c:pt idx="0">
                  <c:v>8949.5</c:v>
                </c:pt>
                <c:pt idx="1">
                  <c:v>9012.6</c:v>
                </c:pt>
                <c:pt idx="2">
                  <c:v>9074.4</c:v>
                </c:pt>
                <c:pt idx="3">
                  <c:v>9134.7999999999993</c:v>
                </c:pt>
                <c:pt idx="4">
                  <c:v>9193</c:v>
                </c:pt>
                <c:pt idx="5">
                  <c:v>9249.2000000000007</c:v>
                </c:pt>
                <c:pt idx="6">
                  <c:v>9304.7000000000007</c:v>
                </c:pt>
                <c:pt idx="7">
                  <c:v>9360.1</c:v>
                </c:pt>
                <c:pt idx="8">
                  <c:v>9416.5</c:v>
                </c:pt>
                <c:pt idx="9">
                  <c:v>9474</c:v>
                </c:pt>
                <c:pt idx="10">
                  <c:v>9532.5</c:v>
                </c:pt>
                <c:pt idx="11">
                  <c:v>9592.2999999999993</c:v>
                </c:pt>
                <c:pt idx="12">
                  <c:v>9654.5</c:v>
                </c:pt>
                <c:pt idx="13">
                  <c:v>9717.6</c:v>
                </c:pt>
                <c:pt idx="14">
                  <c:v>9782.2999999999993</c:v>
                </c:pt>
                <c:pt idx="15">
                  <c:v>9848.4</c:v>
                </c:pt>
                <c:pt idx="16">
                  <c:v>9916</c:v>
                </c:pt>
                <c:pt idx="17">
                  <c:v>9986.2999999999993</c:v>
                </c:pt>
                <c:pt idx="18">
                  <c:v>10058.299999999999</c:v>
                </c:pt>
                <c:pt idx="19">
                  <c:v>10131.700000000001</c:v>
                </c:pt>
                <c:pt idx="20">
                  <c:v>10206.799999999999</c:v>
                </c:pt>
                <c:pt idx="21">
                  <c:v>10280.700000000001</c:v>
                </c:pt>
                <c:pt idx="22">
                  <c:v>10355.9</c:v>
                </c:pt>
                <c:pt idx="23">
                  <c:v>10432.5</c:v>
                </c:pt>
                <c:pt idx="24">
                  <c:v>10510</c:v>
                </c:pt>
                <c:pt idx="25">
                  <c:v>10590.2</c:v>
                </c:pt>
                <c:pt idx="26">
                  <c:v>10673.7</c:v>
                </c:pt>
                <c:pt idx="27">
                  <c:v>10761.4</c:v>
                </c:pt>
                <c:pt idx="28">
                  <c:v>10855.7</c:v>
                </c:pt>
                <c:pt idx="29">
                  <c:v>10955.9</c:v>
                </c:pt>
                <c:pt idx="30">
                  <c:v>11060.5</c:v>
                </c:pt>
                <c:pt idx="31">
                  <c:v>11169</c:v>
                </c:pt>
                <c:pt idx="32">
                  <c:v>11281</c:v>
                </c:pt>
                <c:pt idx="33">
                  <c:v>11396.9</c:v>
                </c:pt>
                <c:pt idx="34">
                  <c:v>11515.1</c:v>
                </c:pt>
                <c:pt idx="35">
                  <c:v>11634.8</c:v>
                </c:pt>
                <c:pt idx="36">
                  <c:v>11754.2</c:v>
                </c:pt>
                <c:pt idx="37">
                  <c:v>11873.8</c:v>
                </c:pt>
                <c:pt idx="38">
                  <c:v>11993.5</c:v>
                </c:pt>
                <c:pt idx="39">
                  <c:v>12113</c:v>
                </c:pt>
                <c:pt idx="40">
                  <c:v>12231.1</c:v>
                </c:pt>
                <c:pt idx="41">
                  <c:v>12350.9</c:v>
                </c:pt>
                <c:pt idx="42">
                  <c:v>12469.5</c:v>
                </c:pt>
                <c:pt idx="43">
                  <c:v>12586.2</c:v>
                </c:pt>
                <c:pt idx="44">
                  <c:v>12700.4</c:v>
                </c:pt>
                <c:pt idx="45">
                  <c:v>12809.8</c:v>
                </c:pt>
                <c:pt idx="46">
                  <c:v>12915.4</c:v>
                </c:pt>
                <c:pt idx="47">
                  <c:v>13016.9</c:v>
                </c:pt>
                <c:pt idx="48">
                  <c:v>13111.9</c:v>
                </c:pt>
                <c:pt idx="49">
                  <c:v>13202.2</c:v>
                </c:pt>
                <c:pt idx="50">
                  <c:v>13289.5</c:v>
                </c:pt>
                <c:pt idx="51">
                  <c:v>13374.6</c:v>
                </c:pt>
                <c:pt idx="52">
                  <c:v>13459.6</c:v>
                </c:pt>
                <c:pt idx="53">
                  <c:v>13543.2</c:v>
                </c:pt>
                <c:pt idx="54">
                  <c:v>13626.3</c:v>
                </c:pt>
                <c:pt idx="55">
                  <c:v>13709.6</c:v>
                </c:pt>
                <c:pt idx="56">
                  <c:v>13794.4</c:v>
                </c:pt>
                <c:pt idx="57">
                  <c:v>13882</c:v>
                </c:pt>
                <c:pt idx="58">
                  <c:v>13969.9</c:v>
                </c:pt>
                <c:pt idx="59">
                  <c:v>14057.8</c:v>
                </c:pt>
                <c:pt idx="60">
                  <c:v>14145.5</c:v>
                </c:pt>
                <c:pt idx="61">
                  <c:v>14231.7</c:v>
                </c:pt>
                <c:pt idx="62">
                  <c:v>14315.9</c:v>
                </c:pt>
                <c:pt idx="63">
                  <c:v>14397.4</c:v>
                </c:pt>
                <c:pt idx="64">
                  <c:v>14473.7</c:v>
                </c:pt>
                <c:pt idx="65">
                  <c:v>14545.4</c:v>
                </c:pt>
                <c:pt idx="66">
                  <c:v>14614.4</c:v>
                </c:pt>
                <c:pt idx="67">
                  <c:v>14681.3</c:v>
                </c:pt>
                <c:pt idx="68">
                  <c:v>14746.7</c:v>
                </c:pt>
                <c:pt idx="69">
                  <c:v>14811.9</c:v>
                </c:pt>
                <c:pt idx="70">
                  <c:v>14876.2</c:v>
                </c:pt>
                <c:pt idx="71">
                  <c:v>14939.7</c:v>
                </c:pt>
                <c:pt idx="72">
                  <c:v>15003.7</c:v>
                </c:pt>
                <c:pt idx="73">
                  <c:v>15068.3</c:v>
                </c:pt>
                <c:pt idx="74">
                  <c:v>15130.9</c:v>
                </c:pt>
                <c:pt idx="75">
                  <c:v>15190.4</c:v>
                </c:pt>
                <c:pt idx="76">
                  <c:v>15244.8</c:v>
                </c:pt>
                <c:pt idx="77">
                  <c:v>15291.1</c:v>
                </c:pt>
                <c:pt idx="78">
                  <c:v>15333.2</c:v>
                </c:pt>
                <c:pt idx="79">
                  <c:v>15372</c:v>
                </c:pt>
                <c:pt idx="80">
                  <c:v>15406.4</c:v>
                </c:pt>
                <c:pt idx="81">
                  <c:v>15439.9</c:v>
                </c:pt>
                <c:pt idx="82">
                  <c:v>15473.4</c:v>
                </c:pt>
                <c:pt idx="83">
                  <c:v>15508.2</c:v>
                </c:pt>
                <c:pt idx="84">
                  <c:v>15549</c:v>
                </c:pt>
                <c:pt idx="85">
                  <c:v>15591.9</c:v>
                </c:pt>
                <c:pt idx="86">
                  <c:v>15637.2</c:v>
                </c:pt>
                <c:pt idx="87">
                  <c:v>15684.9</c:v>
                </c:pt>
                <c:pt idx="88">
                  <c:v>15734.5</c:v>
                </c:pt>
                <c:pt idx="89">
                  <c:v>15787</c:v>
                </c:pt>
                <c:pt idx="90">
                  <c:v>15841.8</c:v>
                </c:pt>
                <c:pt idx="91">
                  <c:v>15898.6</c:v>
                </c:pt>
                <c:pt idx="92">
                  <c:v>15957.4</c:v>
                </c:pt>
                <c:pt idx="93">
                  <c:v>16017.8</c:v>
                </c:pt>
                <c:pt idx="94">
                  <c:v>16079.7</c:v>
                </c:pt>
                <c:pt idx="95">
                  <c:v>16142.8</c:v>
                </c:pt>
                <c:pt idx="96">
                  <c:v>16206.5</c:v>
                </c:pt>
                <c:pt idx="97">
                  <c:v>16272.1</c:v>
                </c:pt>
                <c:pt idx="98">
                  <c:v>16338.6</c:v>
                </c:pt>
                <c:pt idx="99">
                  <c:v>16405.7</c:v>
                </c:pt>
                <c:pt idx="100">
                  <c:v>16473.099999999999</c:v>
                </c:pt>
                <c:pt idx="101">
                  <c:v>16540.2</c:v>
                </c:pt>
                <c:pt idx="102">
                  <c:v>16607</c:v>
                </c:pt>
                <c:pt idx="103">
                  <c:v>16673.3</c:v>
                </c:pt>
                <c:pt idx="104">
                  <c:v>16738</c:v>
                </c:pt>
                <c:pt idx="105">
                  <c:v>16801.3</c:v>
                </c:pt>
                <c:pt idx="106">
                  <c:v>16864.3</c:v>
                </c:pt>
                <c:pt idx="107">
                  <c:v>16927.7</c:v>
                </c:pt>
                <c:pt idx="108">
                  <c:v>16992.2</c:v>
                </c:pt>
                <c:pt idx="109">
                  <c:v>17058.2</c:v>
                </c:pt>
              </c:numCache>
            </c:numRef>
          </c:val>
          <c:smooth val="0"/>
        </c:ser>
        <c:ser>
          <c:idx val="1"/>
          <c:order val="1"/>
          <c:tx>
            <c:strRef>
              <c:f>'Quarterly Charts'!$C$1</c:f>
              <c:strCache>
                <c:ptCount val="1"/>
                <c:pt idx="0">
                  <c:v>Sum of Real GDP</c:v>
                </c:pt>
              </c:strCache>
            </c:strRef>
          </c:tx>
          <c:spPr>
            <a:ln w="28575" cap="rnd">
              <a:solidFill>
                <a:schemeClr val="accent1"/>
              </a:solidFill>
              <a:round/>
            </a:ln>
            <a:effectLst/>
          </c:spPr>
          <c:marker>
            <c:symbol val="none"/>
          </c:marker>
          <c:cat>
            <c:strRef>
              <c:f>'Quarterly Charts'!$A$2:$A$112</c:f>
              <c:strCache>
                <c:ptCount val="110"/>
                <c:pt idx="0">
                  <c:v>1990-01-01</c:v>
                </c:pt>
                <c:pt idx="1">
                  <c:v>1990-04-01</c:v>
                </c:pt>
                <c:pt idx="2">
                  <c:v>1990-07-01</c:v>
                </c:pt>
                <c:pt idx="3">
                  <c:v>1990-10-01</c:v>
                </c:pt>
                <c:pt idx="4">
                  <c:v>1991-01-01</c:v>
                </c:pt>
                <c:pt idx="5">
                  <c:v>1991-04-01</c:v>
                </c:pt>
                <c:pt idx="6">
                  <c:v>1991-07-01</c:v>
                </c:pt>
                <c:pt idx="7">
                  <c:v>1991-10-01</c:v>
                </c:pt>
                <c:pt idx="8">
                  <c:v>1992-01-01</c:v>
                </c:pt>
                <c:pt idx="9">
                  <c:v>1992-04-01</c:v>
                </c:pt>
                <c:pt idx="10">
                  <c:v>1992-07-01</c:v>
                </c:pt>
                <c:pt idx="11">
                  <c:v>1992-10-01</c:v>
                </c:pt>
                <c:pt idx="12">
                  <c:v>1993-01-01</c:v>
                </c:pt>
                <c:pt idx="13">
                  <c:v>1993-04-01</c:v>
                </c:pt>
                <c:pt idx="14">
                  <c:v>1993-07-01</c:v>
                </c:pt>
                <c:pt idx="15">
                  <c:v>1993-10-01</c:v>
                </c:pt>
                <c:pt idx="16">
                  <c:v>1994-01-01</c:v>
                </c:pt>
                <c:pt idx="17">
                  <c:v>1994-04-01</c:v>
                </c:pt>
                <c:pt idx="18">
                  <c:v>1994-07-01</c:v>
                </c:pt>
                <c:pt idx="19">
                  <c:v>1994-10-01</c:v>
                </c:pt>
                <c:pt idx="20">
                  <c:v>1995-01-01</c:v>
                </c:pt>
                <c:pt idx="21">
                  <c:v>1995-04-01</c:v>
                </c:pt>
                <c:pt idx="22">
                  <c:v>1995-07-01</c:v>
                </c:pt>
                <c:pt idx="23">
                  <c:v>1995-10-01</c:v>
                </c:pt>
                <c:pt idx="24">
                  <c:v>1996-01-01</c:v>
                </c:pt>
                <c:pt idx="25">
                  <c:v>1996-04-01</c:v>
                </c:pt>
                <c:pt idx="26">
                  <c:v>1996-07-01</c:v>
                </c:pt>
                <c:pt idx="27">
                  <c:v>1996-10-01</c:v>
                </c:pt>
                <c:pt idx="28">
                  <c:v>1997-01-01</c:v>
                </c:pt>
                <c:pt idx="29">
                  <c:v>1997-04-01</c:v>
                </c:pt>
                <c:pt idx="30">
                  <c:v>1997-07-01</c:v>
                </c:pt>
                <c:pt idx="31">
                  <c:v>1997-10-01</c:v>
                </c:pt>
                <c:pt idx="32">
                  <c:v>1998-01-01</c:v>
                </c:pt>
                <c:pt idx="33">
                  <c:v>1998-04-01</c:v>
                </c:pt>
                <c:pt idx="34">
                  <c:v>1998-07-01</c:v>
                </c:pt>
                <c:pt idx="35">
                  <c:v>1998-10-01</c:v>
                </c:pt>
                <c:pt idx="36">
                  <c:v>1999-01-01</c:v>
                </c:pt>
                <c:pt idx="37">
                  <c:v>1999-04-01</c:v>
                </c:pt>
                <c:pt idx="38">
                  <c:v>1999-07-01</c:v>
                </c:pt>
                <c:pt idx="39">
                  <c:v>1999-10-01</c:v>
                </c:pt>
                <c:pt idx="40">
                  <c:v>2000-01-01</c:v>
                </c:pt>
                <c:pt idx="41">
                  <c:v>2000-04-01</c:v>
                </c:pt>
                <c:pt idx="42">
                  <c:v>2000-07-01</c:v>
                </c:pt>
                <c:pt idx="43">
                  <c:v>2000-10-01</c:v>
                </c:pt>
                <c:pt idx="44">
                  <c:v>2001-01-01</c:v>
                </c:pt>
                <c:pt idx="45">
                  <c:v>2001-04-01</c:v>
                </c:pt>
                <c:pt idx="46">
                  <c:v>2001-07-01</c:v>
                </c:pt>
                <c:pt idx="47">
                  <c:v>2001-10-01</c:v>
                </c:pt>
                <c:pt idx="48">
                  <c:v>2002-01-01</c:v>
                </c:pt>
                <c:pt idx="49">
                  <c:v>2002-04-01</c:v>
                </c:pt>
                <c:pt idx="50">
                  <c:v>2002-07-01</c:v>
                </c:pt>
                <c:pt idx="51">
                  <c:v>2002-10-01</c:v>
                </c:pt>
                <c:pt idx="52">
                  <c:v>2003-01-01</c:v>
                </c:pt>
                <c:pt idx="53">
                  <c:v>2003-04-01</c:v>
                </c:pt>
                <c:pt idx="54">
                  <c:v>2003-07-01</c:v>
                </c:pt>
                <c:pt idx="55">
                  <c:v>2003-10-01</c:v>
                </c:pt>
                <c:pt idx="56">
                  <c:v>2004-01-01</c:v>
                </c:pt>
                <c:pt idx="57">
                  <c:v>2004-04-01</c:v>
                </c:pt>
                <c:pt idx="58">
                  <c:v>2004-07-01</c:v>
                </c:pt>
                <c:pt idx="59">
                  <c:v>2004-10-01</c:v>
                </c:pt>
                <c:pt idx="60">
                  <c:v>2005-01-01</c:v>
                </c:pt>
                <c:pt idx="61">
                  <c:v>2005-04-01</c:v>
                </c:pt>
                <c:pt idx="62">
                  <c:v>2005-07-01</c:v>
                </c:pt>
                <c:pt idx="63">
                  <c:v>2005-10-01</c:v>
                </c:pt>
                <c:pt idx="64">
                  <c:v>2006-01-01</c:v>
                </c:pt>
                <c:pt idx="65">
                  <c:v>2006-04-01</c:v>
                </c:pt>
                <c:pt idx="66">
                  <c:v>2006-07-01</c:v>
                </c:pt>
                <c:pt idx="67">
                  <c:v>2006-10-01</c:v>
                </c:pt>
                <c:pt idx="68">
                  <c:v>2007-01-01</c:v>
                </c:pt>
                <c:pt idx="69">
                  <c:v>2007-04-01</c:v>
                </c:pt>
                <c:pt idx="70">
                  <c:v>2007-07-01</c:v>
                </c:pt>
                <c:pt idx="71">
                  <c:v>2007-10-01</c:v>
                </c:pt>
                <c:pt idx="72">
                  <c:v>2008-01-01</c:v>
                </c:pt>
                <c:pt idx="73">
                  <c:v>2008-04-01</c:v>
                </c:pt>
                <c:pt idx="74">
                  <c:v>2008-07-01</c:v>
                </c:pt>
                <c:pt idx="75">
                  <c:v>2008-10-01</c:v>
                </c:pt>
                <c:pt idx="76">
                  <c:v>2009-01-01</c:v>
                </c:pt>
                <c:pt idx="77">
                  <c:v>2009-04-01</c:v>
                </c:pt>
                <c:pt idx="78">
                  <c:v>2009-07-01</c:v>
                </c:pt>
                <c:pt idx="79">
                  <c:v>2009-10-01</c:v>
                </c:pt>
                <c:pt idx="80">
                  <c:v>2010-01-01</c:v>
                </c:pt>
                <c:pt idx="81">
                  <c:v>2010-04-01</c:v>
                </c:pt>
                <c:pt idx="82">
                  <c:v>2010-07-01</c:v>
                </c:pt>
                <c:pt idx="83">
                  <c:v>2010-10-01</c:v>
                </c:pt>
                <c:pt idx="84">
                  <c:v>2011-01-01</c:v>
                </c:pt>
                <c:pt idx="85">
                  <c:v>2011-04-01</c:v>
                </c:pt>
                <c:pt idx="86">
                  <c:v>2011-07-01</c:v>
                </c:pt>
                <c:pt idx="87">
                  <c:v>2011-10-01</c:v>
                </c:pt>
                <c:pt idx="88">
                  <c:v>2012-01-01</c:v>
                </c:pt>
                <c:pt idx="89">
                  <c:v>2012-04-01</c:v>
                </c:pt>
                <c:pt idx="90">
                  <c:v>2012-07-01</c:v>
                </c:pt>
                <c:pt idx="91">
                  <c:v>2012-10-01</c:v>
                </c:pt>
                <c:pt idx="92">
                  <c:v>2013-01-01</c:v>
                </c:pt>
                <c:pt idx="93">
                  <c:v>2013-04-01</c:v>
                </c:pt>
                <c:pt idx="94">
                  <c:v>2013-07-01</c:v>
                </c:pt>
                <c:pt idx="95">
                  <c:v>2013-10-01</c:v>
                </c:pt>
                <c:pt idx="96">
                  <c:v>2014-01-01</c:v>
                </c:pt>
                <c:pt idx="97">
                  <c:v>2014-04-01</c:v>
                </c:pt>
                <c:pt idx="98">
                  <c:v>2014-07-01</c:v>
                </c:pt>
                <c:pt idx="99">
                  <c:v>2014-10-01</c:v>
                </c:pt>
                <c:pt idx="100">
                  <c:v>2015-01-01</c:v>
                </c:pt>
                <c:pt idx="101">
                  <c:v>2015-04-01</c:v>
                </c:pt>
                <c:pt idx="102">
                  <c:v>2015-07-01</c:v>
                </c:pt>
                <c:pt idx="103">
                  <c:v>2015-10-01</c:v>
                </c:pt>
                <c:pt idx="104">
                  <c:v>2016-01-01</c:v>
                </c:pt>
                <c:pt idx="105">
                  <c:v>2016-04-01</c:v>
                </c:pt>
                <c:pt idx="106">
                  <c:v>2016-07-01</c:v>
                </c:pt>
                <c:pt idx="107">
                  <c:v>2016-10-01</c:v>
                </c:pt>
                <c:pt idx="108">
                  <c:v>2017-01-01</c:v>
                </c:pt>
                <c:pt idx="109">
                  <c:v>2017-04-01</c:v>
                </c:pt>
              </c:strCache>
            </c:strRef>
          </c:cat>
          <c:val>
            <c:numRef>
              <c:f>'Quarterly Charts'!$C$2:$C$112</c:f>
              <c:numCache>
                <c:formatCode>General</c:formatCode>
                <c:ptCount val="110"/>
                <c:pt idx="0">
                  <c:v>8947.1</c:v>
                </c:pt>
                <c:pt idx="1">
                  <c:v>8981.7000000000007</c:v>
                </c:pt>
                <c:pt idx="2">
                  <c:v>8983.9</c:v>
                </c:pt>
                <c:pt idx="3">
                  <c:v>8907.4</c:v>
                </c:pt>
                <c:pt idx="4">
                  <c:v>8865.6</c:v>
                </c:pt>
                <c:pt idx="5">
                  <c:v>8934.4</c:v>
                </c:pt>
                <c:pt idx="6">
                  <c:v>8977.2999999999993</c:v>
                </c:pt>
                <c:pt idx="7">
                  <c:v>9016.4</c:v>
                </c:pt>
                <c:pt idx="8">
                  <c:v>9123</c:v>
                </c:pt>
                <c:pt idx="9">
                  <c:v>9223.5</c:v>
                </c:pt>
                <c:pt idx="10">
                  <c:v>9313.2000000000007</c:v>
                </c:pt>
                <c:pt idx="11">
                  <c:v>9406.5</c:v>
                </c:pt>
                <c:pt idx="12">
                  <c:v>9424.1</c:v>
                </c:pt>
                <c:pt idx="13">
                  <c:v>9480.1</c:v>
                </c:pt>
                <c:pt idx="14">
                  <c:v>9526.2999999999993</c:v>
                </c:pt>
                <c:pt idx="15">
                  <c:v>9653.5</c:v>
                </c:pt>
                <c:pt idx="16">
                  <c:v>9748.2000000000007</c:v>
                </c:pt>
                <c:pt idx="17">
                  <c:v>9881.4</c:v>
                </c:pt>
                <c:pt idx="18">
                  <c:v>9939.7000000000007</c:v>
                </c:pt>
                <c:pt idx="19">
                  <c:v>10052.5</c:v>
                </c:pt>
                <c:pt idx="20">
                  <c:v>10086.9</c:v>
                </c:pt>
                <c:pt idx="21">
                  <c:v>10122.1</c:v>
                </c:pt>
                <c:pt idx="22">
                  <c:v>10208.799999999999</c:v>
                </c:pt>
                <c:pt idx="23">
                  <c:v>10281.200000000001</c:v>
                </c:pt>
                <c:pt idx="24">
                  <c:v>10348.700000000001</c:v>
                </c:pt>
                <c:pt idx="25">
                  <c:v>10529.4</c:v>
                </c:pt>
                <c:pt idx="26">
                  <c:v>10626.8</c:v>
                </c:pt>
                <c:pt idx="27">
                  <c:v>10739.1</c:v>
                </c:pt>
                <c:pt idx="28">
                  <c:v>10820.9</c:v>
                </c:pt>
                <c:pt idx="29">
                  <c:v>10984.2</c:v>
                </c:pt>
                <c:pt idx="30">
                  <c:v>11124</c:v>
                </c:pt>
                <c:pt idx="31">
                  <c:v>11210.3</c:v>
                </c:pt>
                <c:pt idx="32">
                  <c:v>11321.2</c:v>
                </c:pt>
                <c:pt idx="33">
                  <c:v>11431</c:v>
                </c:pt>
                <c:pt idx="34">
                  <c:v>11580.6</c:v>
                </c:pt>
                <c:pt idx="35">
                  <c:v>11770.7</c:v>
                </c:pt>
                <c:pt idx="36">
                  <c:v>11864.7</c:v>
                </c:pt>
                <c:pt idx="37">
                  <c:v>11962.5</c:v>
                </c:pt>
                <c:pt idx="38">
                  <c:v>12113.1</c:v>
                </c:pt>
                <c:pt idx="39">
                  <c:v>12323.3</c:v>
                </c:pt>
                <c:pt idx="40">
                  <c:v>12359.1</c:v>
                </c:pt>
                <c:pt idx="41">
                  <c:v>12592.5</c:v>
                </c:pt>
                <c:pt idx="42">
                  <c:v>12607.7</c:v>
                </c:pt>
                <c:pt idx="43">
                  <c:v>12679.3</c:v>
                </c:pt>
                <c:pt idx="44">
                  <c:v>12643.3</c:v>
                </c:pt>
                <c:pt idx="45">
                  <c:v>12710.3</c:v>
                </c:pt>
                <c:pt idx="46">
                  <c:v>12670.1</c:v>
                </c:pt>
                <c:pt idx="47">
                  <c:v>12705.3</c:v>
                </c:pt>
                <c:pt idx="48">
                  <c:v>12822.3</c:v>
                </c:pt>
                <c:pt idx="49">
                  <c:v>12893</c:v>
                </c:pt>
                <c:pt idx="50">
                  <c:v>12955.8</c:v>
                </c:pt>
                <c:pt idx="51">
                  <c:v>12964</c:v>
                </c:pt>
                <c:pt idx="52">
                  <c:v>13031.2</c:v>
                </c:pt>
                <c:pt idx="53">
                  <c:v>13152.1</c:v>
                </c:pt>
                <c:pt idx="54">
                  <c:v>13372.4</c:v>
                </c:pt>
                <c:pt idx="55">
                  <c:v>13528.7</c:v>
                </c:pt>
                <c:pt idx="56">
                  <c:v>13606.5</c:v>
                </c:pt>
                <c:pt idx="57">
                  <c:v>13706.2</c:v>
                </c:pt>
                <c:pt idx="58">
                  <c:v>13830.8</c:v>
                </c:pt>
                <c:pt idx="59">
                  <c:v>13950.4</c:v>
                </c:pt>
                <c:pt idx="60">
                  <c:v>14099.1</c:v>
                </c:pt>
                <c:pt idx="61">
                  <c:v>14172.7</c:v>
                </c:pt>
                <c:pt idx="62">
                  <c:v>14291.8</c:v>
                </c:pt>
                <c:pt idx="63">
                  <c:v>14373.4</c:v>
                </c:pt>
                <c:pt idx="64">
                  <c:v>14546.1</c:v>
                </c:pt>
                <c:pt idx="65">
                  <c:v>14589.6</c:v>
                </c:pt>
                <c:pt idx="66">
                  <c:v>14602.6</c:v>
                </c:pt>
                <c:pt idx="67">
                  <c:v>14716.9</c:v>
                </c:pt>
                <c:pt idx="68">
                  <c:v>14726</c:v>
                </c:pt>
                <c:pt idx="69">
                  <c:v>14838.7</c:v>
                </c:pt>
                <c:pt idx="70">
                  <c:v>14938.5</c:v>
                </c:pt>
                <c:pt idx="71">
                  <c:v>14991.8</c:v>
                </c:pt>
                <c:pt idx="72">
                  <c:v>14889.5</c:v>
                </c:pt>
                <c:pt idx="73">
                  <c:v>14963.4</c:v>
                </c:pt>
                <c:pt idx="74">
                  <c:v>14891.6</c:v>
                </c:pt>
                <c:pt idx="75">
                  <c:v>14577</c:v>
                </c:pt>
                <c:pt idx="76">
                  <c:v>14375</c:v>
                </c:pt>
                <c:pt idx="77">
                  <c:v>14355.6</c:v>
                </c:pt>
                <c:pt idx="78">
                  <c:v>14402.5</c:v>
                </c:pt>
                <c:pt idx="79">
                  <c:v>14541.9</c:v>
                </c:pt>
                <c:pt idx="80">
                  <c:v>14604.8</c:v>
                </c:pt>
                <c:pt idx="81">
                  <c:v>14745.9</c:v>
                </c:pt>
                <c:pt idx="82">
                  <c:v>14845.5</c:v>
                </c:pt>
                <c:pt idx="83">
                  <c:v>14939</c:v>
                </c:pt>
                <c:pt idx="84">
                  <c:v>14881.3</c:v>
                </c:pt>
                <c:pt idx="85">
                  <c:v>14989.6</c:v>
                </c:pt>
                <c:pt idx="86">
                  <c:v>15021.1</c:v>
                </c:pt>
                <c:pt idx="87">
                  <c:v>15190.3</c:v>
                </c:pt>
                <c:pt idx="88">
                  <c:v>15291</c:v>
                </c:pt>
                <c:pt idx="89">
                  <c:v>15362.4</c:v>
                </c:pt>
                <c:pt idx="90">
                  <c:v>15380.8</c:v>
                </c:pt>
                <c:pt idx="91">
                  <c:v>15384.3</c:v>
                </c:pt>
                <c:pt idx="92">
                  <c:v>15491.9</c:v>
                </c:pt>
                <c:pt idx="93">
                  <c:v>15521.6</c:v>
                </c:pt>
                <c:pt idx="94">
                  <c:v>15641.3</c:v>
                </c:pt>
                <c:pt idx="95">
                  <c:v>15793.9</c:v>
                </c:pt>
                <c:pt idx="96">
                  <c:v>15757.6</c:v>
                </c:pt>
                <c:pt idx="97">
                  <c:v>15935.8</c:v>
                </c:pt>
                <c:pt idx="98">
                  <c:v>16139.5</c:v>
                </c:pt>
                <c:pt idx="99">
                  <c:v>16220.2</c:v>
                </c:pt>
                <c:pt idx="100">
                  <c:v>16350</c:v>
                </c:pt>
                <c:pt idx="101">
                  <c:v>16460.900000000001</c:v>
                </c:pt>
                <c:pt idx="102">
                  <c:v>16527.599999999999</c:v>
                </c:pt>
                <c:pt idx="103">
                  <c:v>16547.599999999999</c:v>
                </c:pt>
                <c:pt idx="104">
                  <c:v>16571.599999999999</c:v>
                </c:pt>
                <c:pt idx="105">
                  <c:v>16663.5</c:v>
                </c:pt>
                <c:pt idx="106">
                  <c:v>16778.099999999999</c:v>
                </c:pt>
                <c:pt idx="107">
                  <c:v>16851.400000000001</c:v>
                </c:pt>
                <c:pt idx="108">
                  <c:v>16903.2</c:v>
                </c:pt>
                <c:pt idx="109">
                  <c:v>17031.099999999999</c:v>
                </c:pt>
              </c:numCache>
            </c:numRef>
          </c:val>
          <c:smooth val="0"/>
        </c:ser>
        <c:dLbls>
          <c:showLegendKey val="0"/>
          <c:showVal val="0"/>
          <c:showCatName val="0"/>
          <c:showSerName val="0"/>
          <c:showPercent val="0"/>
          <c:showBubbleSize val="0"/>
        </c:dLbls>
        <c:upDownBars>
          <c:gapWidth val="219"/>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3175" cmpd="sng">
                <a:solidFill>
                  <a:schemeClr val="tx1">
                    <a:lumMod val="65000"/>
                    <a:lumOff val="35000"/>
                    <a:alpha val="55000"/>
                  </a:schemeClr>
                </a:solidFill>
              </a:ln>
              <a:effectLst/>
            </c:spPr>
          </c:downBars>
        </c:upDownBars>
        <c:marker val="1"/>
        <c:smooth val="0"/>
        <c:axId val="-1580492864"/>
        <c:axId val="-1580490144"/>
      </c:lineChart>
      <c:lineChart>
        <c:grouping val="standard"/>
        <c:varyColors val="0"/>
        <c:ser>
          <c:idx val="2"/>
          <c:order val="2"/>
          <c:tx>
            <c:strRef>
              <c:f>'Quarterly Charts'!$D$1</c:f>
              <c:strCache>
                <c:ptCount val="1"/>
                <c:pt idx="0">
                  <c:v>Sum of Real GDP Gap</c:v>
                </c:pt>
              </c:strCache>
            </c:strRef>
          </c:tx>
          <c:spPr>
            <a:ln w="34925" cap="rnd">
              <a:solidFill>
                <a:schemeClr val="accent1">
                  <a:tint val="65000"/>
                </a:schemeClr>
              </a:solidFill>
              <a:prstDash val="sysDot"/>
              <a:round/>
            </a:ln>
            <a:effectLst/>
          </c:spPr>
          <c:marker>
            <c:symbol val="none"/>
          </c:marker>
          <c:cat>
            <c:strRef>
              <c:f>'Quarterly Charts'!$A$2:$A$112</c:f>
              <c:strCache>
                <c:ptCount val="110"/>
                <c:pt idx="0">
                  <c:v>1990-01-01</c:v>
                </c:pt>
                <c:pt idx="1">
                  <c:v>1990-04-01</c:v>
                </c:pt>
                <c:pt idx="2">
                  <c:v>1990-07-01</c:v>
                </c:pt>
                <c:pt idx="3">
                  <c:v>1990-10-01</c:v>
                </c:pt>
                <c:pt idx="4">
                  <c:v>1991-01-01</c:v>
                </c:pt>
                <c:pt idx="5">
                  <c:v>1991-04-01</c:v>
                </c:pt>
                <c:pt idx="6">
                  <c:v>1991-07-01</c:v>
                </c:pt>
                <c:pt idx="7">
                  <c:v>1991-10-01</c:v>
                </c:pt>
                <c:pt idx="8">
                  <c:v>1992-01-01</c:v>
                </c:pt>
                <c:pt idx="9">
                  <c:v>1992-04-01</c:v>
                </c:pt>
                <c:pt idx="10">
                  <c:v>1992-07-01</c:v>
                </c:pt>
                <c:pt idx="11">
                  <c:v>1992-10-01</c:v>
                </c:pt>
                <c:pt idx="12">
                  <c:v>1993-01-01</c:v>
                </c:pt>
                <c:pt idx="13">
                  <c:v>1993-04-01</c:v>
                </c:pt>
                <c:pt idx="14">
                  <c:v>1993-07-01</c:v>
                </c:pt>
                <c:pt idx="15">
                  <c:v>1993-10-01</c:v>
                </c:pt>
                <c:pt idx="16">
                  <c:v>1994-01-01</c:v>
                </c:pt>
                <c:pt idx="17">
                  <c:v>1994-04-01</c:v>
                </c:pt>
                <c:pt idx="18">
                  <c:v>1994-07-01</c:v>
                </c:pt>
                <c:pt idx="19">
                  <c:v>1994-10-01</c:v>
                </c:pt>
                <c:pt idx="20">
                  <c:v>1995-01-01</c:v>
                </c:pt>
                <c:pt idx="21">
                  <c:v>1995-04-01</c:v>
                </c:pt>
                <c:pt idx="22">
                  <c:v>1995-07-01</c:v>
                </c:pt>
                <c:pt idx="23">
                  <c:v>1995-10-01</c:v>
                </c:pt>
                <c:pt idx="24">
                  <c:v>1996-01-01</c:v>
                </c:pt>
                <c:pt idx="25">
                  <c:v>1996-04-01</c:v>
                </c:pt>
                <c:pt idx="26">
                  <c:v>1996-07-01</c:v>
                </c:pt>
                <c:pt idx="27">
                  <c:v>1996-10-01</c:v>
                </c:pt>
                <c:pt idx="28">
                  <c:v>1997-01-01</c:v>
                </c:pt>
                <c:pt idx="29">
                  <c:v>1997-04-01</c:v>
                </c:pt>
                <c:pt idx="30">
                  <c:v>1997-07-01</c:v>
                </c:pt>
                <c:pt idx="31">
                  <c:v>1997-10-01</c:v>
                </c:pt>
                <c:pt idx="32">
                  <c:v>1998-01-01</c:v>
                </c:pt>
                <c:pt idx="33">
                  <c:v>1998-04-01</c:v>
                </c:pt>
                <c:pt idx="34">
                  <c:v>1998-07-01</c:v>
                </c:pt>
                <c:pt idx="35">
                  <c:v>1998-10-01</c:v>
                </c:pt>
                <c:pt idx="36">
                  <c:v>1999-01-01</c:v>
                </c:pt>
                <c:pt idx="37">
                  <c:v>1999-04-01</c:v>
                </c:pt>
                <c:pt idx="38">
                  <c:v>1999-07-01</c:v>
                </c:pt>
                <c:pt idx="39">
                  <c:v>1999-10-01</c:v>
                </c:pt>
                <c:pt idx="40">
                  <c:v>2000-01-01</c:v>
                </c:pt>
                <c:pt idx="41">
                  <c:v>2000-04-01</c:v>
                </c:pt>
                <c:pt idx="42">
                  <c:v>2000-07-01</c:v>
                </c:pt>
                <c:pt idx="43">
                  <c:v>2000-10-01</c:v>
                </c:pt>
                <c:pt idx="44">
                  <c:v>2001-01-01</c:v>
                </c:pt>
                <c:pt idx="45">
                  <c:v>2001-04-01</c:v>
                </c:pt>
                <c:pt idx="46">
                  <c:v>2001-07-01</c:v>
                </c:pt>
                <c:pt idx="47">
                  <c:v>2001-10-01</c:v>
                </c:pt>
                <c:pt idx="48">
                  <c:v>2002-01-01</c:v>
                </c:pt>
                <c:pt idx="49">
                  <c:v>2002-04-01</c:v>
                </c:pt>
                <c:pt idx="50">
                  <c:v>2002-07-01</c:v>
                </c:pt>
                <c:pt idx="51">
                  <c:v>2002-10-01</c:v>
                </c:pt>
                <c:pt idx="52">
                  <c:v>2003-01-01</c:v>
                </c:pt>
                <c:pt idx="53">
                  <c:v>2003-04-01</c:v>
                </c:pt>
                <c:pt idx="54">
                  <c:v>2003-07-01</c:v>
                </c:pt>
                <c:pt idx="55">
                  <c:v>2003-10-01</c:v>
                </c:pt>
                <c:pt idx="56">
                  <c:v>2004-01-01</c:v>
                </c:pt>
                <c:pt idx="57">
                  <c:v>2004-04-01</c:v>
                </c:pt>
                <c:pt idx="58">
                  <c:v>2004-07-01</c:v>
                </c:pt>
                <c:pt idx="59">
                  <c:v>2004-10-01</c:v>
                </c:pt>
                <c:pt idx="60">
                  <c:v>2005-01-01</c:v>
                </c:pt>
                <c:pt idx="61">
                  <c:v>2005-04-01</c:v>
                </c:pt>
                <c:pt idx="62">
                  <c:v>2005-07-01</c:v>
                </c:pt>
                <c:pt idx="63">
                  <c:v>2005-10-01</c:v>
                </c:pt>
                <c:pt idx="64">
                  <c:v>2006-01-01</c:v>
                </c:pt>
                <c:pt idx="65">
                  <c:v>2006-04-01</c:v>
                </c:pt>
                <c:pt idx="66">
                  <c:v>2006-07-01</c:v>
                </c:pt>
                <c:pt idx="67">
                  <c:v>2006-10-01</c:v>
                </c:pt>
                <c:pt idx="68">
                  <c:v>2007-01-01</c:v>
                </c:pt>
                <c:pt idx="69">
                  <c:v>2007-04-01</c:v>
                </c:pt>
                <c:pt idx="70">
                  <c:v>2007-07-01</c:v>
                </c:pt>
                <c:pt idx="71">
                  <c:v>2007-10-01</c:v>
                </c:pt>
                <c:pt idx="72">
                  <c:v>2008-01-01</c:v>
                </c:pt>
                <c:pt idx="73">
                  <c:v>2008-04-01</c:v>
                </c:pt>
                <c:pt idx="74">
                  <c:v>2008-07-01</c:v>
                </c:pt>
                <c:pt idx="75">
                  <c:v>2008-10-01</c:v>
                </c:pt>
                <c:pt idx="76">
                  <c:v>2009-01-01</c:v>
                </c:pt>
                <c:pt idx="77">
                  <c:v>2009-04-01</c:v>
                </c:pt>
                <c:pt idx="78">
                  <c:v>2009-07-01</c:v>
                </c:pt>
                <c:pt idx="79">
                  <c:v>2009-10-01</c:v>
                </c:pt>
                <c:pt idx="80">
                  <c:v>2010-01-01</c:v>
                </c:pt>
                <c:pt idx="81">
                  <c:v>2010-04-01</c:v>
                </c:pt>
                <c:pt idx="82">
                  <c:v>2010-07-01</c:v>
                </c:pt>
                <c:pt idx="83">
                  <c:v>2010-10-01</c:v>
                </c:pt>
                <c:pt idx="84">
                  <c:v>2011-01-01</c:v>
                </c:pt>
                <c:pt idx="85">
                  <c:v>2011-04-01</c:v>
                </c:pt>
                <c:pt idx="86">
                  <c:v>2011-07-01</c:v>
                </c:pt>
                <c:pt idx="87">
                  <c:v>2011-10-01</c:v>
                </c:pt>
                <c:pt idx="88">
                  <c:v>2012-01-01</c:v>
                </c:pt>
                <c:pt idx="89">
                  <c:v>2012-04-01</c:v>
                </c:pt>
                <c:pt idx="90">
                  <c:v>2012-07-01</c:v>
                </c:pt>
                <c:pt idx="91">
                  <c:v>2012-10-01</c:v>
                </c:pt>
                <c:pt idx="92">
                  <c:v>2013-01-01</c:v>
                </c:pt>
                <c:pt idx="93">
                  <c:v>2013-04-01</c:v>
                </c:pt>
                <c:pt idx="94">
                  <c:v>2013-07-01</c:v>
                </c:pt>
                <c:pt idx="95">
                  <c:v>2013-10-01</c:v>
                </c:pt>
                <c:pt idx="96">
                  <c:v>2014-01-01</c:v>
                </c:pt>
                <c:pt idx="97">
                  <c:v>2014-04-01</c:v>
                </c:pt>
                <c:pt idx="98">
                  <c:v>2014-07-01</c:v>
                </c:pt>
                <c:pt idx="99">
                  <c:v>2014-10-01</c:v>
                </c:pt>
                <c:pt idx="100">
                  <c:v>2015-01-01</c:v>
                </c:pt>
                <c:pt idx="101">
                  <c:v>2015-04-01</c:v>
                </c:pt>
                <c:pt idx="102">
                  <c:v>2015-07-01</c:v>
                </c:pt>
                <c:pt idx="103">
                  <c:v>2015-10-01</c:v>
                </c:pt>
                <c:pt idx="104">
                  <c:v>2016-01-01</c:v>
                </c:pt>
                <c:pt idx="105">
                  <c:v>2016-04-01</c:v>
                </c:pt>
                <c:pt idx="106">
                  <c:v>2016-07-01</c:v>
                </c:pt>
                <c:pt idx="107">
                  <c:v>2016-10-01</c:v>
                </c:pt>
                <c:pt idx="108">
                  <c:v>2017-01-01</c:v>
                </c:pt>
                <c:pt idx="109">
                  <c:v>2017-04-01</c:v>
                </c:pt>
              </c:strCache>
            </c:strRef>
          </c:cat>
          <c:val>
            <c:numRef>
              <c:f>'Quarterly Charts'!$D$2:$D$112</c:f>
              <c:numCache>
                <c:formatCode>General</c:formatCode>
                <c:ptCount val="110"/>
                <c:pt idx="0">
                  <c:v>2.3999999999996362</c:v>
                </c:pt>
                <c:pt idx="1">
                  <c:v>30.899999999999636</c:v>
                </c:pt>
                <c:pt idx="2">
                  <c:v>90.5</c:v>
                </c:pt>
                <c:pt idx="3">
                  <c:v>227.39999999999964</c:v>
                </c:pt>
                <c:pt idx="4">
                  <c:v>327.39999999999964</c:v>
                </c:pt>
                <c:pt idx="5">
                  <c:v>314.80000000000109</c:v>
                </c:pt>
                <c:pt idx="6">
                  <c:v>327.40000000000146</c:v>
                </c:pt>
                <c:pt idx="7">
                  <c:v>343.70000000000073</c:v>
                </c:pt>
                <c:pt idx="8">
                  <c:v>293.5</c:v>
                </c:pt>
                <c:pt idx="9">
                  <c:v>250.5</c:v>
                </c:pt>
                <c:pt idx="10">
                  <c:v>219.29999999999927</c:v>
                </c:pt>
                <c:pt idx="11">
                  <c:v>185.79999999999927</c:v>
                </c:pt>
                <c:pt idx="12">
                  <c:v>230.39999999999964</c:v>
                </c:pt>
                <c:pt idx="13">
                  <c:v>237.5</c:v>
                </c:pt>
                <c:pt idx="14">
                  <c:v>256</c:v>
                </c:pt>
                <c:pt idx="15">
                  <c:v>194.89999999999964</c:v>
                </c:pt>
                <c:pt idx="16">
                  <c:v>167.79999999999927</c:v>
                </c:pt>
                <c:pt idx="17">
                  <c:v>104.89999999999964</c:v>
                </c:pt>
                <c:pt idx="18">
                  <c:v>118.59999999999854</c:v>
                </c:pt>
                <c:pt idx="19">
                  <c:v>79.200000000000728</c:v>
                </c:pt>
                <c:pt idx="20">
                  <c:v>119.89999999999964</c:v>
                </c:pt>
                <c:pt idx="21">
                  <c:v>158.60000000000036</c:v>
                </c:pt>
                <c:pt idx="22">
                  <c:v>147.10000000000036</c:v>
                </c:pt>
                <c:pt idx="23">
                  <c:v>151.29999999999927</c:v>
                </c:pt>
                <c:pt idx="24">
                  <c:v>161.29999999999927</c:v>
                </c:pt>
                <c:pt idx="25">
                  <c:v>60.800000000001091</c:v>
                </c:pt>
                <c:pt idx="26">
                  <c:v>46.900000000001455</c:v>
                </c:pt>
                <c:pt idx="27">
                  <c:v>22.299999999999272</c:v>
                </c:pt>
                <c:pt idx="28">
                  <c:v>34.800000000001091</c:v>
                </c:pt>
                <c:pt idx="29">
                  <c:v>-28.300000000001091</c:v>
                </c:pt>
                <c:pt idx="30">
                  <c:v>-63.5</c:v>
                </c:pt>
                <c:pt idx="31">
                  <c:v>-41.299999999999272</c:v>
                </c:pt>
                <c:pt idx="32">
                  <c:v>-40.200000000000728</c:v>
                </c:pt>
                <c:pt idx="33">
                  <c:v>-34.100000000000364</c:v>
                </c:pt>
                <c:pt idx="34">
                  <c:v>-65.5</c:v>
                </c:pt>
                <c:pt idx="35">
                  <c:v>-135.90000000000146</c:v>
                </c:pt>
                <c:pt idx="36">
                  <c:v>-110.5</c:v>
                </c:pt>
                <c:pt idx="37">
                  <c:v>-88.700000000000728</c:v>
                </c:pt>
                <c:pt idx="38">
                  <c:v>-119.60000000000036</c:v>
                </c:pt>
                <c:pt idx="39">
                  <c:v>-210.29999999999927</c:v>
                </c:pt>
                <c:pt idx="40">
                  <c:v>-128</c:v>
                </c:pt>
                <c:pt idx="41">
                  <c:v>-241.60000000000036</c:v>
                </c:pt>
                <c:pt idx="42">
                  <c:v>-138.20000000000073</c:v>
                </c:pt>
                <c:pt idx="43">
                  <c:v>-93.099999999998545</c:v>
                </c:pt>
                <c:pt idx="44">
                  <c:v>57.100000000000364</c:v>
                </c:pt>
                <c:pt idx="45">
                  <c:v>99.5</c:v>
                </c:pt>
                <c:pt idx="46">
                  <c:v>245.29999999999927</c:v>
                </c:pt>
                <c:pt idx="47">
                  <c:v>311.60000000000036</c:v>
                </c:pt>
                <c:pt idx="48">
                  <c:v>289.60000000000036</c:v>
                </c:pt>
                <c:pt idx="49">
                  <c:v>309.20000000000073</c:v>
                </c:pt>
                <c:pt idx="50">
                  <c:v>333.70000000000073</c:v>
                </c:pt>
                <c:pt idx="51">
                  <c:v>410.60000000000036</c:v>
                </c:pt>
                <c:pt idx="52">
                  <c:v>428.39999999999964</c:v>
                </c:pt>
                <c:pt idx="53">
                  <c:v>391.10000000000036</c:v>
                </c:pt>
                <c:pt idx="54">
                  <c:v>253.89999999999964</c:v>
                </c:pt>
                <c:pt idx="55">
                  <c:v>180.89999999999964</c:v>
                </c:pt>
                <c:pt idx="56">
                  <c:v>187.89999999999964</c:v>
                </c:pt>
                <c:pt idx="57">
                  <c:v>175.79999999999927</c:v>
                </c:pt>
                <c:pt idx="58">
                  <c:v>139.10000000000036</c:v>
                </c:pt>
                <c:pt idx="59">
                  <c:v>107.39999999999964</c:v>
                </c:pt>
                <c:pt idx="60">
                  <c:v>46.399999999999636</c:v>
                </c:pt>
                <c:pt idx="61">
                  <c:v>59</c:v>
                </c:pt>
                <c:pt idx="62">
                  <c:v>24.100000000000364</c:v>
                </c:pt>
                <c:pt idx="63">
                  <c:v>24</c:v>
                </c:pt>
                <c:pt idx="64">
                  <c:v>-72.399999999999636</c:v>
                </c:pt>
                <c:pt idx="65">
                  <c:v>-44.200000000000728</c:v>
                </c:pt>
                <c:pt idx="66">
                  <c:v>11.799999999999272</c:v>
                </c:pt>
                <c:pt idx="67">
                  <c:v>-35.600000000000364</c:v>
                </c:pt>
                <c:pt idx="68">
                  <c:v>20.700000000000728</c:v>
                </c:pt>
                <c:pt idx="69">
                  <c:v>-26.800000000001091</c:v>
                </c:pt>
                <c:pt idx="70">
                  <c:v>-62.299999999999272</c:v>
                </c:pt>
                <c:pt idx="71">
                  <c:v>-52.099999999998545</c:v>
                </c:pt>
                <c:pt idx="72">
                  <c:v>114.20000000000073</c:v>
                </c:pt>
                <c:pt idx="73">
                  <c:v>104.89999999999964</c:v>
                </c:pt>
                <c:pt idx="74">
                  <c:v>239.29999999999927</c:v>
                </c:pt>
                <c:pt idx="75">
                  <c:v>613.39999999999964</c:v>
                </c:pt>
                <c:pt idx="76">
                  <c:v>869.79999999999927</c:v>
                </c:pt>
                <c:pt idx="77">
                  <c:v>935.5</c:v>
                </c:pt>
                <c:pt idx="78">
                  <c:v>930.70000000000073</c:v>
                </c:pt>
                <c:pt idx="79">
                  <c:v>830.10000000000036</c:v>
                </c:pt>
                <c:pt idx="80">
                  <c:v>801.60000000000036</c:v>
                </c:pt>
                <c:pt idx="81">
                  <c:v>694</c:v>
                </c:pt>
                <c:pt idx="82">
                  <c:v>627.89999999999964</c:v>
                </c:pt>
                <c:pt idx="83">
                  <c:v>569.20000000000073</c:v>
                </c:pt>
                <c:pt idx="84">
                  <c:v>667.70000000000073</c:v>
                </c:pt>
                <c:pt idx="85">
                  <c:v>602.29999999999927</c:v>
                </c:pt>
                <c:pt idx="86">
                  <c:v>616.10000000000036</c:v>
                </c:pt>
                <c:pt idx="87">
                  <c:v>494.60000000000036</c:v>
                </c:pt>
                <c:pt idx="88">
                  <c:v>443.5</c:v>
                </c:pt>
                <c:pt idx="89">
                  <c:v>424.60000000000036</c:v>
                </c:pt>
                <c:pt idx="90">
                  <c:v>461</c:v>
                </c:pt>
                <c:pt idx="91">
                  <c:v>514.30000000000109</c:v>
                </c:pt>
                <c:pt idx="92">
                  <c:v>465.5</c:v>
                </c:pt>
                <c:pt idx="93">
                  <c:v>496.19999999999891</c:v>
                </c:pt>
                <c:pt idx="94">
                  <c:v>438.40000000000146</c:v>
                </c:pt>
                <c:pt idx="95">
                  <c:v>348.89999999999964</c:v>
                </c:pt>
                <c:pt idx="96">
                  <c:v>448.89999999999964</c:v>
                </c:pt>
                <c:pt idx="97">
                  <c:v>336.30000000000109</c:v>
                </c:pt>
                <c:pt idx="98">
                  <c:v>199.10000000000036</c:v>
                </c:pt>
                <c:pt idx="99">
                  <c:v>185.5</c:v>
                </c:pt>
                <c:pt idx="100">
                  <c:v>123.09999999999854</c:v>
                </c:pt>
                <c:pt idx="101">
                  <c:v>79.299999999999272</c:v>
                </c:pt>
                <c:pt idx="102">
                  <c:v>79.400000000001455</c:v>
                </c:pt>
                <c:pt idx="103">
                  <c:v>125.70000000000073</c:v>
                </c:pt>
                <c:pt idx="104">
                  <c:v>166.40000000000146</c:v>
                </c:pt>
                <c:pt idx="105">
                  <c:v>137.79999999999927</c:v>
                </c:pt>
                <c:pt idx="106">
                  <c:v>86.200000000000728</c:v>
                </c:pt>
                <c:pt idx="107">
                  <c:v>76.299999999999272</c:v>
                </c:pt>
                <c:pt idx="108">
                  <c:v>89</c:v>
                </c:pt>
                <c:pt idx="109">
                  <c:v>27.100000000002183</c:v>
                </c:pt>
              </c:numCache>
            </c:numRef>
          </c:val>
          <c:smooth val="0"/>
        </c:ser>
        <c:dLbls>
          <c:showLegendKey val="0"/>
          <c:showVal val="0"/>
          <c:showCatName val="0"/>
          <c:showSerName val="0"/>
          <c:showPercent val="0"/>
          <c:showBubbleSize val="0"/>
        </c:dLbls>
        <c:marker val="1"/>
        <c:smooth val="0"/>
        <c:axId val="-1580487968"/>
        <c:axId val="-1580483072"/>
      </c:lineChart>
      <c:catAx>
        <c:axId val="-15804928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0490144"/>
        <c:crosses val="autoZero"/>
        <c:auto val="1"/>
        <c:lblAlgn val="ctr"/>
        <c:lblOffset val="100"/>
        <c:noMultiLvlLbl val="0"/>
      </c:catAx>
      <c:valAx>
        <c:axId val="-1580490144"/>
        <c:scaling>
          <c:orientation val="minMax"/>
          <c:min val="8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Billions of dollars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0492864"/>
        <c:crosses val="autoZero"/>
        <c:crossBetween val="between"/>
      </c:valAx>
      <c:valAx>
        <c:axId val="-15804830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0487968"/>
        <c:crosses val="max"/>
        <c:crossBetween val="between"/>
      </c:valAx>
      <c:catAx>
        <c:axId val="-1580487968"/>
        <c:scaling>
          <c:orientation val="minMax"/>
        </c:scaling>
        <c:delete val="1"/>
        <c:axPos val="b"/>
        <c:numFmt formatCode="General" sourceLinked="1"/>
        <c:majorTickMark val="out"/>
        <c:minorTickMark val="none"/>
        <c:tickLblPos val="nextTo"/>
        <c:crossAx val="-1580483072"/>
        <c:crosses val="autoZero"/>
        <c:auto val="1"/>
        <c:lblAlgn val="ctr"/>
        <c:lblOffset val="100"/>
        <c:noMultiLvlLbl val="0"/>
      </c:catAx>
      <c:spPr>
        <a:noFill/>
        <a:ln>
          <a:noFill/>
        </a:ln>
        <a:effectLst/>
      </c:spPr>
    </c:plotArea>
    <c:legend>
      <c:legendPos val="r"/>
      <c:layout>
        <c:manualLayout>
          <c:xMode val="edge"/>
          <c:yMode val="edge"/>
          <c:x val="6.226110230310359E-2"/>
          <c:y val="0.1125340657373838"/>
          <c:w val="0.21029559323709823"/>
          <c:h val="0.18366421956240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(Recovered).xlsx]Monthly Pivot Chart!PivotTable3</c:name>
    <c:fmtId val="12"/>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s>
    <c:plotArea>
      <c:layout>
        <c:manualLayout>
          <c:layoutTarget val="inner"/>
          <c:xMode val="edge"/>
          <c:yMode val="edge"/>
          <c:x val="5.6021274846080459E-2"/>
          <c:y val="3.0807045352954577E-2"/>
          <c:w val="0.93670863607583699"/>
          <c:h val="0.82087015238351058"/>
        </c:manualLayout>
      </c:layout>
      <c:barChart>
        <c:barDir val="col"/>
        <c:grouping val="stacked"/>
        <c:varyColors val="0"/>
        <c:ser>
          <c:idx val="0"/>
          <c:order val="0"/>
          <c:tx>
            <c:strRef>
              <c:f>'Monthly Pivot Chart'!$B$1</c:f>
              <c:strCache>
                <c:ptCount val="1"/>
                <c:pt idx="0">
                  <c:v>Sum of Durable Goods</c:v>
                </c:pt>
              </c:strCache>
            </c:strRef>
          </c:tx>
          <c:spPr>
            <a:solidFill>
              <a:schemeClr val="accent1"/>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Chart'!$B$2:$B$154</c:f>
              <c:numCache>
                <c:formatCode>General</c:formatCode>
                <c:ptCount val="152"/>
                <c:pt idx="0">
                  <c:v>1017.6</c:v>
                </c:pt>
                <c:pt idx="1">
                  <c:v>1024.8</c:v>
                </c:pt>
                <c:pt idx="2">
                  <c:v>1036.4000000000001</c:v>
                </c:pt>
                <c:pt idx="3">
                  <c:v>1068.8</c:v>
                </c:pt>
                <c:pt idx="4">
                  <c:v>1022.9</c:v>
                </c:pt>
                <c:pt idx="5">
                  <c:v>1074.4000000000001</c:v>
                </c:pt>
                <c:pt idx="6">
                  <c:v>1114</c:v>
                </c:pt>
                <c:pt idx="7">
                  <c:v>1057.5999999999999</c:v>
                </c:pt>
                <c:pt idx="8">
                  <c:v>1030.3</c:v>
                </c:pt>
                <c:pt idx="9">
                  <c:v>1021</c:v>
                </c:pt>
                <c:pt idx="10">
                  <c:v>1039.8</c:v>
                </c:pt>
                <c:pt idx="11">
                  <c:v>1055.7</c:v>
                </c:pt>
                <c:pt idx="12">
                  <c:v>1088.2</c:v>
                </c:pt>
                <c:pt idx="13">
                  <c:v>1074.3</c:v>
                </c:pt>
                <c:pt idx="14">
                  <c:v>1081.5999999999999</c:v>
                </c:pt>
                <c:pt idx="15">
                  <c:v>1083.2</c:v>
                </c:pt>
                <c:pt idx="16">
                  <c:v>1071.4000000000001</c:v>
                </c:pt>
                <c:pt idx="17">
                  <c:v>1085.8</c:v>
                </c:pt>
                <c:pt idx="18">
                  <c:v>1100.5</c:v>
                </c:pt>
                <c:pt idx="19">
                  <c:v>1082.3</c:v>
                </c:pt>
                <c:pt idx="20">
                  <c:v>1102.4000000000001</c:v>
                </c:pt>
                <c:pt idx="21">
                  <c:v>1103</c:v>
                </c:pt>
                <c:pt idx="22">
                  <c:v>1105.4000000000001</c:v>
                </c:pt>
                <c:pt idx="23">
                  <c:v>1120.4000000000001</c:v>
                </c:pt>
                <c:pt idx="24">
                  <c:v>1122.9000000000001</c:v>
                </c:pt>
                <c:pt idx="25">
                  <c:v>1120.4000000000001</c:v>
                </c:pt>
                <c:pt idx="26">
                  <c:v>1122.8</c:v>
                </c:pt>
                <c:pt idx="27">
                  <c:v>1129.2</c:v>
                </c:pt>
                <c:pt idx="28">
                  <c:v>1149.5</c:v>
                </c:pt>
                <c:pt idx="29">
                  <c:v>1136.0999999999999</c:v>
                </c:pt>
                <c:pt idx="30">
                  <c:v>1136.5999999999999</c:v>
                </c:pt>
                <c:pt idx="31">
                  <c:v>1151.2</c:v>
                </c:pt>
                <c:pt idx="32">
                  <c:v>1165</c:v>
                </c:pt>
                <c:pt idx="33">
                  <c:v>1162.4000000000001</c:v>
                </c:pt>
                <c:pt idx="34">
                  <c:v>1157.4000000000001</c:v>
                </c:pt>
                <c:pt idx="35">
                  <c:v>1146.5</c:v>
                </c:pt>
                <c:pt idx="36">
                  <c:v>1134.9000000000001</c:v>
                </c:pt>
                <c:pt idx="37">
                  <c:v>1117.2</c:v>
                </c:pt>
                <c:pt idx="38">
                  <c:v>1115.4000000000001</c:v>
                </c:pt>
                <c:pt idx="39">
                  <c:v>1117.3</c:v>
                </c:pt>
                <c:pt idx="40">
                  <c:v>1124.5999999999999</c:v>
                </c:pt>
                <c:pt idx="41">
                  <c:v>1115</c:v>
                </c:pt>
                <c:pt idx="42">
                  <c:v>1087.3</c:v>
                </c:pt>
                <c:pt idx="43">
                  <c:v>1105.0999999999999</c:v>
                </c:pt>
                <c:pt idx="44">
                  <c:v>1061.7</c:v>
                </c:pt>
                <c:pt idx="45">
                  <c:v>1015.3</c:v>
                </c:pt>
                <c:pt idx="46">
                  <c:v>1010.6</c:v>
                </c:pt>
                <c:pt idx="47">
                  <c:v>994.4</c:v>
                </c:pt>
                <c:pt idx="48">
                  <c:v>1025.2</c:v>
                </c:pt>
                <c:pt idx="49">
                  <c:v>1006.3</c:v>
                </c:pt>
                <c:pt idx="50">
                  <c:v>994.3</c:v>
                </c:pt>
                <c:pt idx="51">
                  <c:v>986.1</c:v>
                </c:pt>
                <c:pt idx="52">
                  <c:v>1006.8</c:v>
                </c:pt>
                <c:pt idx="53">
                  <c:v>1014.8</c:v>
                </c:pt>
                <c:pt idx="54">
                  <c:v>1034</c:v>
                </c:pt>
                <c:pt idx="55">
                  <c:v>1110.5</c:v>
                </c:pt>
                <c:pt idx="56">
                  <c:v>1007.2</c:v>
                </c:pt>
                <c:pt idx="57">
                  <c:v>1015.8</c:v>
                </c:pt>
                <c:pt idx="58">
                  <c:v>1037.8</c:v>
                </c:pt>
                <c:pt idx="59">
                  <c:v>1041.0999999999999</c:v>
                </c:pt>
                <c:pt idx="60">
                  <c:v>1028.3</c:v>
                </c:pt>
                <c:pt idx="61">
                  <c:v>1030.8</c:v>
                </c:pt>
                <c:pt idx="62">
                  <c:v>1076.3</c:v>
                </c:pt>
                <c:pt idx="63">
                  <c:v>1072.2</c:v>
                </c:pt>
                <c:pt idx="64">
                  <c:v>1075.5999999999999</c:v>
                </c:pt>
                <c:pt idx="65">
                  <c:v>1081.0999999999999</c:v>
                </c:pt>
                <c:pt idx="66">
                  <c:v>1088.5</c:v>
                </c:pt>
                <c:pt idx="67">
                  <c:v>1094.5999999999999</c:v>
                </c:pt>
                <c:pt idx="68">
                  <c:v>1098.2</c:v>
                </c:pt>
                <c:pt idx="69">
                  <c:v>1127.2</c:v>
                </c:pt>
                <c:pt idx="70">
                  <c:v>1126.2</c:v>
                </c:pt>
                <c:pt idx="71">
                  <c:v>1128.9000000000001</c:v>
                </c:pt>
                <c:pt idx="72">
                  <c:v>1136.5999999999999</c:v>
                </c:pt>
                <c:pt idx="73">
                  <c:v>1136.2</c:v>
                </c:pt>
                <c:pt idx="74">
                  <c:v>1152.5</c:v>
                </c:pt>
                <c:pt idx="75">
                  <c:v>1144</c:v>
                </c:pt>
                <c:pt idx="76">
                  <c:v>1131.7</c:v>
                </c:pt>
                <c:pt idx="77">
                  <c:v>1126.9000000000001</c:v>
                </c:pt>
                <c:pt idx="78">
                  <c:v>1144.3</c:v>
                </c:pt>
                <c:pt idx="79">
                  <c:v>1139.9000000000001</c:v>
                </c:pt>
                <c:pt idx="80">
                  <c:v>1161.7</c:v>
                </c:pt>
                <c:pt idx="81">
                  <c:v>1181.2</c:v>
                </c:pt>
                <c:pt idx="82">
                  <c:v>1177.5</c:v>
                </c:pt>
                <c:pt idx="83">
                  <c:v>1185.9000000000001</c:v>
                </c:pt>
                <c:pt idx="84">
                  <c:v>1203.5999999999999</c:v>
                </c:pt>
                <c:pt idx="85">
                  <c:v>1216.8</c:v>
                </c:pt>
                <c:pt idx="86">
                  <c:v>1221</c:v>
                </c:pt>
                <c:pt idx="87">
                  <c:v>1224.5999999999999</c:v>
                </c:pt>
                <c:pt idx="88">
                  <c:v>1220.8</c:v>
                </c:pt>
                <c:pt idx="89">
                  <c:v>1220.9000000000001</c:v>
                </c:pt>
                <c:pt idx="90">
                  <c:v>1230.0999999999999</c:v>
                </c:pt>
                <c:pt idx="91">
                  <c:v>1236.5999999999999</c:v>
                </c:pt>
                <c:pt idx="92">
                  <c:v>1260</c:v>
                </c:pt>
                <c:pt idx="93">
                  <c:v>1242.4000000000001</c:v>
                </c:pt>
                <c:pt idx="94">
                  <c:v>1268.3</c:v>
                </c:pt>
                <c:pt idx="95">
                  <c:v>1289.3</c:v>
                </c:pt>
                <c:pt idx="96">
                  <c:v>1297.5</c:v>
                </c:pt>
                <c:pt idx="97">
                  <c:v>1304.0999999999999</c:v>
                </c:pt>
                <c:pt idx="98">
                  <c:v>1289.8</c:v>
                </c:pt>
                <c:pt idx="99">
                  <c:v>1299.5999999999999</c:v>
                </c:pt>
                <c:pt idx="100">
                  <c:v>1300.3</c:v>
                </c:pt>
                <c:pt idx="101">
                  <c:v>1311.9</c:v>
                </c:pt>
                <c:pt idx="102">
                  <c:v>1315.6</c:v>
                </c:pt>
                <c:pt idx="103">
                  <c:v>1318.2</c:v>
                </c:pt>
                <c:pt idx="104">
                  <c:v>1317</c:v>
                </c:pt>
                <c:pt idx="105">
                  <c:v>1327.1</c:v>
                </c:pt>
                <c:pt idx="106">
                  <c:v>1342.4</c:v>
                </c:pt>
                <c:pt idx="107">
                  <c:v>1329.2</c:v>
                </c:pt>
                <c:pt idx="108">
                  <c:v>1314.5</c:v>
                </c:pt>
                <c:pt idx="109">
                  <c:v>1347.2</c:v>
                </c:pt>
                <c:pt idx="110">
                  <c:v>1391.1</c:v>
                </c:pt>
                <c:pt idx="111">
                  <c:v>1380.2</c:v>
                </c:pt>
                <c:pt idx="112">
                  <c:v>1394.7</c:v>
                </c:pt>
                <c:pt idx="113">
                  <c:v>1405.7</c:v>
                </c:pt>
                <c:pt idx="114">
                  <c:v>1406.8</c:v>
                </c:pt>
                <c:pt idx="115">
                  <c:v>1432.7</c:v>
                </c:pt>
                <c:pt idx="116">
                  <c:v>1419.5</c:v>
                </c:pt>
                <c:pt idx="117">
                  <c:v>1431.7</c:v>
                </c:pt>
                <c:pt idx="118">
                  <c:v>1455.9</c:v>
                </c:pt>
                <c:pt idx="119">
                  <c:v>1457.1</c:v>
                </c:pt>
                <c:pt idx="120">
                  <c:v>1465.2</c:v>
                </c:pt>
                <c:pt idx="121">
                  <c:v>1459.7</c:v>
                </c:pt>
                <c:pt idx="122">
                  <c:v>1501.7</c:v>
                </c:pt>
                <c:pt idx="123">
                  <c:v>1498</c:v>
                </c:pt>
                <c:pt idx="124">
                  <c:v>1517.1</c:v>
                </c:pt>
                <c:pt idx="125">
                  <c:v>1503.9</c:v>
                </c:pt>
                <c:pt idx="126">
                  <c:v>1516.7</c:v>
                </c:pt>
                <c:pt idx="127">
                  <c:v>1526.5</c:v>
                </c:pt>
                <c:pt idx="128">
                  <c:v>1531.4</c:v>
                </c:pt>
                <c:pt idx="129">
                  <c:v>1524.3</c:v>
                </c:pt>
                <c:pt idx="130">
                  <c:v>1545.7</c:v>
                </c:pt>
                <c:pt idx="131">
                  <c:v>1551.7</c:v>
                </c:pt>
                <c:pt idx="132">
                  <c:v>1532.9</c:v>
                </c:pt>
                <c:pt idx="133">
                  <c:v>1546.5</c:v>
                </c:pt>
                <c:pt idx="134">
                  <c:v>1553.8</c:v>
                </c:pt>
                <c:pt idx="135">
                  <c:v>1567</c:v>
                </c:pt>
                <c:pt idx="136">
                  <c:v>1573.2</c:v>
                </c:pt>
                <c:pt idx="137">
                  <c:v>1588.3</c:v>
                </c:pt>
                <c:pt idx="138">
                  <c:v>1613.7</c:v>
                </c:pt>
                <c:pt idx="139">
                  <c:v>1597.1</c:v>
                </c:pt>
                <c:pt idx="140">
                  <c:v>1624.9</c:v>
                </c:pt>
                <c:pt idx="141">
                  <c:v>1641.3</c:v>
                </c:pt>
                <c:pt idx="142">
                  <c:v>1637.7</c:v>
                </c:pt>
                <c:pt idx="143">
                  <c:v>1664.6</c:v>
                </c:pt>
                <c:pt idx="144">
                  <c:v>1638.2</c:v>
                </c:pt>
                <c:pt idx="145">
                  <c:v>1643.4</c:v>
                </c:pt>
                <c:pt idx="146">
                  <c:v>1660.4</c:v>
                </c:pt>
                <c:pt idx="147">
                  <c:v>1671.4</c:v>
                </c:pt>
                <c:pt idx="148">
                  <c:v>1677.5</c:v>
                </c:pt>
                <c:pt idx="149">
                  <c:v>1684.5</c:v>
                </c:pt>
                <c:pt idx="150">
                  <c:v>1706.6</c:v>
                </c:pt>
                <c:pt idx="151">
                  <c:v>1689.8</c:v>
                </c:pt>
              </c:numCache>
            </c:numRef>
          </c:val>
        </c:ser>
        <c:ser>
          <c:idx val="1"/>
          <c:order val="1"/>
          <c:tx>
            <c:strRef>
              <c:f>'Monthly Pivot Chart'!$C$1</c:f>
              <c:strCache>
                <c:ptCount val="1"/>
                <c:pt idx="0">
                  <c:v>Sum of Services</c:v>
                </c:pt>
              </c:strCache>
            </c:strRef>
          </c:tx>
          <c:spPr>
            <a:solidFill>
              <a:schemeClr val="accent2"/>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Chart'!$C$2:$C$154</c:f>
              <c:numCache>
                <c:formatCode>General</c:formatCode>
                <c:ptCount val="152"/>
                <c:pt idx="0">
                  <c:v>6250.7</c:v>
                </c:pt>
                <c:pt idx="1">
                  <c:v>6267.5</c:v>
                </c:pt>
                <c:pt idx="2">
                  <c:v>6296.2</c:v>
                </c:pt>
                <c:pt idx="3">
                  <c:v>6310.2</c:v>
                </c:pt>
                <c:pt idx="4">
                  <c:v>6328.7</c:v>
                </c:pt>
                <c:pt idx="5">
                  <c:v>6356.5</c:v>
                </c:pt>
                <c:pt idx="6">
                  <c:v>6374.3</c:v>
                </c:pt>
                <c:pt idx="7">
                  <c:v>6390.7</c:v>
                </c:pt>
                <c:pt idx="8">
                  <c:v>6400.3</c:v>
                </c:pt>
                <c:pt idx="9">
                  <c:v>6398.8</c:v>
                </c:pt>
                <c:pt idx="10">
                  <c:v>6424.9</c:v>
                </c:pt>
                <c:pt idx="11">
                  <c:v>6442</c:v>
                </c:pt>
                <c:pt idx="12">
                  <c:v>6432.7</c:v>
                </c:pt>
                <c:pt idx="13">
                  <c:v>6469</c:v>
                </c:pt>
                <c:pt idx="14">
                  <c:v>6491.6</c:v>
                </c:pt>
                <c:pt idx="15">
                  <c:v>6496.1</c:v>
                </c:pt>
                <c:pt idx="16">
                  <c:v>6521.1</c:v>
                </c:pt>
                <c:pt idx="17">
                  <c:v>6516.6</c:v>
                </c:pt>
                <c:pt idx="18">
                  <c:v>6534.9</c:v>
                </c:pt>
                <c:pt idx="19">
                  <c:v>6536.2</c:v>
                </c:pt>
                <c:pt idx="20">
                  <c:v>6552.5</c:v>
                </c:pt>
                <c:pt idx="21">
                  <c:v>6579.9</c:v>
                </c:pt>
                <c:pt idx="22">
                  <c:v>6589.6</c:v>
                </c:pt>
                <c:pt idx="23">
                  <c:v>6599</c:v>
                </c:pt>
                <c:pt idx="24">
                  <c:v>6613.7</c:v>
                </c:pt>
                <c:pt idx="25">
                  <c:v>6630</c:v>
                </c:pt>
                <c:pt idx="26">
                  <c:v>6627.8</c:v>
                </c:pt>
                <c:pt idx="27">
                  <c:v>6647.9</c:v>
                </c:pt>
                <c:pt idx="28">
                  <c:v>6638.2</c:v>
                </c:pt>
                <c:pt idx="29">
                  <c:v>6648.6</c:v>
                </c:pt>
                <c:pt idx="30">
                  <c:v>6658</c:v>
                </c:pt>
                <c:pt idx="31">
                  <c:v>6690.1</c:v>
                </c:pt>
                <c:pt idx="32">
                  <c:v>6672.2</c:v>
                </c:pt>
                <c:pt idx="33">
                  <c:v>6669.3</c:v>
                </c:pt>
                <c:pt idx="34">
                  <c:v>6690.6</c:v>
                </c:pt>
                <c:pt idx="35">
                  <c:v>6690.8</c:v>
                </c:pt>
                <c:pt idx="36">
                  <c:v>6704.9</c:v>
                </c:pt>
                <c:pt idx="37">
                  <c:v>6719.6</c:v>
                </c:pt>
                <c:pt idx="38">
                  <c:v>6707</c:v>
                </c:pt>
                <c:pt idx="39">
                  <c:v>6717.4</c:v>
                </c:pt>
                <c:pt idx="40">
                  <c:v>6714.6</c:v>
                </c:pt>
                <c:pt idx="41">
                  <c:v>6714.4</c:v>
                </c:pt>
                <c:pt idx="42">
                  <c:v>6712.6</c:v>
                </c:pt>
                <c:pt idx="43">
                  <c:v>6699.1</c:v>
                </c:pt>
                <c:pt idx="44">
                  <c:v>6712.5</c:v>
                </c:pt>
                <c:pt idx="45">
                  <c:v>6711.8</c:v>
                </c:pt>
                <c:pt idx="46">
                  <c:v>6706.5</c:v>
                </c:pt>
                <c:pt idx="47">
                  <c:v>6682.6</c:v>
                </c:pt>
                <c:pt idx="48">
                  <c:v>6679.5</c:v>
                </c:pt>
                <c:pt idx="49">
                  <c:v>6653.3</c:v>
                </c:pt>
                <c:pt idx="50">
                  <c:v>6654.8</c:v>
                </c:pt>
                <c:pt idx="51">
                  <c:v>6650.7</c:v>
                </c:pt>
                <c:pt idx="52">
                  <c:v>6635</c:v>
                </c:pt>
                <c:pt idx="53">
                  <c:v>6632.8</c:v>
                </c:pt>
                <c:pt idx="54">
                  <c:v>6635.1</c:v>
                </c:pt>
                <c:pt idx="55">
                  <c:v>6647.2</c:v>
                </c:pt>
                <c:pt idx="56">
                  <c:v>6645.7</c:v>
                </c:pt>
                <c:pt idx="57">
                  <c:v>6651</c:v>
                </c:pt>
                <c:pt idx="58">
                  <c:v>6632.7</c:v>
                </c:pt>
                <c:pt idx="59">
                  <c:v>6664.4</c:v>
                </c:pt>
                <c:pt idx="60">
                  <c:v>6659.6</c:v>
                </c:pt>
                <c:pt idx="61">
                  <c:v>6676.6</c:v>
                </c:pt>
                <c:pt idx="62">
                  <c:v>6675.6</c:v>
                </c:pt>
                <c:pt idx="63">
                  <c:v>6691.7</c:v>
                </c:pt>
                <c:pt idx="64">
                  <c:v>6716.1</c:v>
                </c:pt>
                <c:pt idx="65">
                  <c:v>6723.2</c:v>
                </c:pt>
                <c:pt idx="66">
                  <c:v>6730.7</c:v>
                </c:pt>
                <c:pt idx="67">
                  <c:v>6748.8</c:v>
                </c:pt>
                <c:pt idx="68">
                  <c:v>6752.5</c:v>
                </c:pt>
                <c:pt idx="69">
                  <c:v>6765.6</c:v>
                </c:pt>
                <c:pt idx="70">
                  <c:v>6790</c:v>
                </c:pt>
                <c:pt idx="71">
                  <c:v>6801.3</c:v>
                </c:pt>
                <c:pt idx="72">
                  <c:v>6799.5</c:v>
                </c:pt>
                <c:pt idx="73">
                  <c:v>6807.3</c:v>
                </c:pt>
                <c:pt idx="74">
                  <c:v>6829.2</c:v>
                </c:pt>
                <c:pt idx="75">
                  <c:v>6825.3</c:v>
                </c:pt>
                <c:pt idx="76">
                  <c:v>6841.5</c:v>
                </c:pt>
                <c:pt idx="77">
                  <c:v>6850.9</c:v>
                </c:pt>
                <c:pt idx="78">
                  <c:v>6870.9</c:v>
                </c:pt>
                <c:pt idx="79">
                  <c:v>6876.7</c:v>
                </c:pt>
                <c:pt idx="80">
                  <c:v>6882.4</c:v>
                </c:pt>
                <c:pt idx="81">
                  <c:v>6880</c:v>
                </c:pt>
                <c:pt idx="82">
                  <c:v>6876.6</c:v>
                </c:pt>
                <c:pt idx="83">
                  <c:v>6876.6</c:v>
                </c:pt>
                <c:pt idx="84">
                  <c:v>6887.9</c:v>
                </c:pt>
                <c:pt idx="85">
                  <c:v>6911.1</c:v>
                </c:pt>
                <c:pt idx="86">
                  <c:v>6895.1</c:v>
                </c:pt>
                <c:pt idx="87">
                  <c:v>6905</c:v>
                </c:pt>
                <c:pt idx="88">
                  <c:v>6906.5</c:v>
                </c:pt>
                <c:pt idx="89">
                  <c:v>6906.4</c:v>
                </c:pt>
                <c:pt idx="90">
                  <c:v>6920</c:v>
                </c:pt>
                <c:pt idx="91">
                  <c:v>6896.3</c:v>
                </c:pt>
                <c:pt idx="92">
                  <c:v>6912.9</c:v>
                </c:pt>
                <c:pt idx="93">
                  <c:v>6913.4</c:v>
                </c:pt>
                <c:pt idx="94">
                  <c:v>6922.4</c:v>
                </c:pt>
                <c:pt idx="95">
                  <c:v>6920.4</c:v>
                </c:pt>
                <c:pt idx="96">
                  <c:v>6910.2</c:v>
                </c:pt>
                <c:pt idx="97">
                  <c:v>6916.1</c:v>
                </c:pt>
                <c:pt idx="98">
                  <c:v>6929.5</c:v>
                </c:pt>
                <c:pt idx="99">
                  <c:v>6921.9</c:v>
                </c:pt>
                <c:pt idx="100">
                  <c:v>6927.1</c:v>
                </c:pt>
                <c:pt idx="101">
                  <c:v>6937.9</c:v>
                </c:pt>
                <c:pt idx="102">
                  <c:v>6933.5</c:v>
                </c:pt>
                <c:pt idx="103">
                  <c:v>6956.2</c:v>
                </c:pt>
                <c:pt idx="104">
                  <c:v>6966.8</c:v>
                </c:pt>
                <c:pt idx="105">
                  <c:v>6981.3</c:v>
                </c:pt>
                <c:pt idx="106">
                  <c:v>7015.7</c:v>
                </c:pt>
                <c:pt idx="107">
                  <c:v>7019.9</c:v>
                </c:pt>
                <c:pt idx="108">
                  <c:v>7028.6</c:v>
                </c:pt>
                <c:pt idx="109">
                  <c:v>7029.6</c:v>
                </c:pt>
                <c:pt idx="110">
                  <c:v>7047.7</c:v>
                </c:pt>
                <c:pt idx="111">
                  <c:v>7055</c:v>
                </c:pt>
                <c:pt idx="112">
                  <c:v>7069.8</c:v>
                </c:pt>
                <c:pt idx="113">
                  <c:v>7092.1</c:v>
                </c:pt>
                <c:pt idx="114">
                  <c:v>7101.6</c:v>
                </c:pt>
                <c:pt idx="115">
                  <c:v>7143.4</c:v>
                </c:pt>
                <c:pt idx="116">
                  <c:v>7162.8</c:v>
                </c:pt>
                <c:pt idx="117">
                  <c:v>7201.1</c:v>
                </c:pt>
                <c:pt idx="118">
                  <c:v>7219.8</c:v>
                </c:pt>
                <c:pt idx="119">
                  <c:v>7235.1</c:v>
                </c:pt>
                <c:pt idx="120">
                  <c:v>7261.3</c:v>
                </c:pt>
                <c:pt idx="121">
                  <c:v>7289.6</c:v>
                </c:pt>
                <c:pt idx="122">
                  <c:v>7288</c:v>
                </c:pt>
                <c:pt idx="123">
                  <c:v>7309.9</c:v>
                </c:pt>
                <c:pt idx="124">
                  <c:v>7321.9</c:v>
                </c:pt>
                <c:pt idx="125">
                  <c:v>7329.8</c:v>
                </c:pt>
                <c:pt idx="126">
                  <c:v>7338.2</c:v>
                </c:pt>
                <c:pt idx="127">
                  <c:v>7355.3</c:v>
                </c:pt>
                <c:pt idx="128">
                  <c:v>7376.5</c:v>
                </c:pt>
                <c:pt idx="129">
                  <c:v>7396.6</c:v>
                </c:pt>
                <c:pt idx="130">
                  <c:v>7398.2</c:v>
                </c:pt>
                <c:pt idx="131">
                  <c:v>7416.2</c:v>
                </c:pt>
                <c:pt idx="132">
                  <c:v>7420.4</c:v>
                </c:pt>
                <c:pt idx="133">
                  <c:v>7444.9</c:v>
                </c:pt>
                <c:pt idx="134">
                  <c:v>7438.8</c:v>
                </c:pt>
                <c:pt idx="135">
                  <c:v>7469.5</c:v>
                </c:pt>
                <c:pt idx="136">
                  <c:v>7482.9</c:v>
                </c:pt>
                <c:pt idx="137">
                  <c:v>7504.9</c:v>
                </c:pt>
                <c:pt idx="138">
                  <c:v>7514.1</c:v>
                </c:pt>
                <c:pt idx="139">
                  <c:v>7532.4</c:v>
                </c:pt>
                <c:pt idx="140">
                  <c:v>7558.3</c:v>
                </c:pt>
                <c:pt idx="141">
                  <c:v>7554.6</c:v>
                </c:pt>
                <c:pt idx="142">
                  <c:v>7575.4</c:v>
                </c:pt>
                <c:pt idx="143">
                  <c:v>7591.4</c:v>
                </c:pt>
                <c:pt idx="144">
                  <c:v>7601.8</c:v>
                </c:pt>
                <c:pt idx="145">
                  <c:v>7606.3</c:v>
                </c:pt>
                <c:pt idx="146">
                  <c:v>7655</c:v>
                </c:pt>
                <c:pt idx="147">
                  <c:v>7650.8</c:v>
                </c:pt>
                <c:pt idx="148">
                  <c:v>7666.2</c:v>
                </c:pt>
                <c:pt idx="149">
                  <c:v>7676.3</c:v>
                </c:pt>
                <c:pt idx="150">
                  <c:v>7687</c:v>
                </c:pt>
                <c:pt idx="151">
                  <c:v>7696.2</c:v>
                </c:pt>
              </c:numCache>
            </c:numRef>
          </c:val>
        </c:ser>
        <c:ser>
          <c:idx val="2"/>
          <c:order val="2"/>
          <c:tx>
            <c:strRef>
              <c:f>'Monthly Pivot Chart'!$D$1</c:f>
              <c:strCache>
                <c:ptCount val="1"/>
                <c:pt idx="0">
                  <c:v>Sum of NonDurable Goods</c:v>
                </c:pt>
              </c:strCache>
            </c:strRef>
          </c:tx>
          <c:spPr>
            <a:solidFill>
              <a:schemeClr val="accent3"/>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Chart'!$D$2:$D$154</c:f>
              <c:numCache>
                <c:formatCode>General</c:formatCode>
                <c:ptCount val="152"/>
                <c:pt idx="0">
                  <c:v>2115.1999999999998</c:v>
                </c:pt>
                <c:pt idx="1">
                  <c:v>2122.9</c:v>
                </c:pt>
                <c:pt idx="2">
                  <c:v>2104</c:v>
                </c:pt>
                <c:pt idx="3">
                  <c:v>2127.3000000000002</c:v>
                </c:pt>
                <c:pt idx="4">
                  <c:v>2116.1</c:v>
                </c:pt>
                <c:pt idx="5">
                  <c:v>2126.1999999999998</c:v>
                </c:pt>
                <c:pt idx="6">
                  <c:v>2122.6999999999998</c:v>
                </c:pt>
                <c:pt idx="7">
                  <c:v>2137.9</c:v>
                </c:pt>
                <c:pt idx="8">
                  <c:v>2123.1</c:v>
                </c:pt>
                <c:pt idx="9">
                  <c:v>2159.1999999999998</c:v>
                </c:pt>
                <c:pt idx="10">
                  <c:v>2164.1999999999998</c:v>
                </c:pt>
                <c:pt idx="11">
                  <c:v>2169.1999999999998</c:v>
                </c:pt>
                <c:pt idx="12">
                  <c:v>2177.1999999999998</c:v>
                </c:pt>
                <c:pt idx="13">
                  <c:v>2190.1</c:v>
                </c:pt>
                <c:pt idx="14">
                  <c:v>2179</c:v>
                </c:pt>
                <c:pt idx="15">
                  <c:v>2190.8000000000002</c:v>
                </c:pt>
                <c:pt idx="16">
                  <c:v>2190.3000000000002</c:v>
                </c:pt>
                <c:pt idx="17">
                  <c:v>2186.8000000000002</c:v>
                </c:pt>
                <c:pt idx="18">
                  <c:v>2198.4</c:v>
                </c:pt>
                <c:pt idx="19">
                  <c:v>2195</c:v>
                </c:pt>
                <c:pt idx="20">
                  <c:v>2207.4</c:v>
                </c:pt>
                <c:pt idx="21">
                  <c:v>2226.5</c:v>
                </c:pt>
                <c:pt idx="22">
                  <c:v>2230.5</c:v>
                </c:pt>
                <c:pt idx="23">
                  <c:v>2254</c:v>
                </c:pt>
                <c:pt idx="24">
                  <c:v>2243.8000000000002</c:v>
                </c:pt>
                <c:pt idx="25">
                  <c:v>2236.8000000000002</c:v>
                </c:pt>
                <c:pt idx="26">
                  <c:v>2244.1</c:v>
                </c:pt>
                <c:pt idx="27">
                  <c:v>2238.1</c:v>
                </c:pt>
                <c:pt idx="28">
                  <c:v>2237.4</c:v>
                </c:pt>
                <c:pt idx="29">
                  <c:v>2235.9</c:v>
                </c:pt>
                <c:pt idx="30">
                  <c:v>2248.5</c:v>
                </c:pt>
                <c:pt idx="31">
                  <c:v>2234.9</c:v>
                </c:pt>
                <c:pt idx="32">
                  <c:v>2237.1</c:v>
                </c:pt>
                <c:pt idx="33">
                  <c:v>2230.5</c:v>
                </c:pt>
                <c:pt idx="34">
                  <c:v>2240.6</c:v>
                </c:pt>
                <c:pt idx="35">
                  <c:v>2244.1</c:v>
                </c:pt>
                <c:pt idx="36">
                  <c:v>2232.3000000000002</c:v>
                </c:pt>
                <c:pt idx="37">
                  <c:v>2207.4</c:v>
                </c:pt>
                <c:pt idx="38">
                  <c:v>2238.8000000000002</c:v>
                </c:pt>
                <c:pt idx="39">
                  <c:v>2243.1</c:v>
                </c:pt>
                <c:pt idx="40">
                  <c:v>2243</c:v>
                </c:pt>
                <c:pt idx="41">
                  <c:v>2239.1999999999998</c:v>
                </c:pt>
                <c:pt idx="42">
                  <c:v>2228.1</c:v>
                </c:pt>
                <c:pt idx="43">
                  <c:v>2221.5</c:v>
                </c:pt>
                <c:pt idx="44">
                  <c:v>2186.9</c:v>
                </c:pt>
                <c:pt idx="45">
                  <c:v>2189.5</c:v>
                </c:pt>
                <c:pt idx="46">
                  <c:v>2180.3000000000002</c:v>
                </c:pt>
                <c:pt idx="47">
                  <c:v>2165.9</c:v>
                </c:pt>
                <c:pt idx="48">
                  <c:v>2179.9</c:v>
                </c:pt>
                <c:pt idx="49">
                  <c:v>2187.1999999999998</c:v>
                </c:pt>
                <c:pt idx="50">
                  <c:v>2173.4</c:v>
                </c:pt>
                <c:pt idx="51">
                  <c:v>2170</c:v>
                </c:pt>
                <c:pt idx="52">
                  <c:v>2169.6</c:v>
                </c:pt>
                <c:pt idx="53">
                  <c:v>2153.5</c:v>
                </c:pt>
                <c:pt idx="54">
                  <c:v>2164</c:v>
                </c:pt>
                <c:pt idx="55">
                  <c:v>2176.1</c:v>
                </c:pt>
                <c:pt idx="56">
                  <c:v>2177.4</c:v>
                </c:pt>
                <c:pt idx="57">
                  <c:v>2182.1999999999998</c:v>
                </c:pt>
                <c:pt idx="58">
                  <c:v>2177.3000000000002</c:v>
                </c:pt>
                <c:pt idx="59">
                  <c:v>2190.9</c:v>
                </c:pt>
                <c:pt idx="60">
                  <c:v>2193.1999999999998</c:v>
                </c:pt>
                <c:pt idx="61">
                  <c:v>2203.4</c:v>
                </c:pt>
                <c:pt idx="62">
                  <c:v>2208.3000000000002</c:v>
                </c:pt>
                <c:pt idx="63">
                  <c:v>2209.1</c:v>
                </c:pt>
                <c:pt idx="64">
                  <c:v>2209.9</c:v>
                </c:pt>
                <c:pt idx="65">
                  <c:v>2217.1999999999998</c:v>
                </c:pt>
                <c:pt idx="66">
                  <c:v>2208.9</c:v>
                </c:pt>
                <c:pt idx="67">
                  <c:v>2232.1</c:v>
                </c:pt>
                <c:pt idx="68">
                  <c:v>2237</c:v>
                </c:pt>
                <c:pt idx="69">
                  <c:v>2245.6</c:v>
                </c:pt>
                <c:pt idx="70">
                  <c:v>2260.1999999999998</c:v>
                </c:pt>
                <c:pt idx="71">
                  <c:v>2257.5</c:v>
                </c:pt>
                <c:pt idx="72">
                  <c:v>2266.4</c:v>
                </c:pt>
                <c:pt idx="73">
                  <c:v>2267.8000000000002</c:v>
                </c:pt>
                <c:pt idx="74">
                  <c:v>2261</c:v>
                </c:pt>
                <c:pt idx="75">
                  <c:v>2267.6</c:v>
                </c:pt>
                <c:pt idx="76">
                  <c:v>2258</c:v>
                </c:pt>
                <c:pt idx="77">
                  <c:v>2271.1999999999998</c:v>
                </c:pt>
                <c:pt idx="78">
                  <c:v>2264.3000000000002</c:v>
                </c:pt>
                <c:pt idx="79">
                  <c:v>2257.3000000000002</c:v>
                </c:pt>
                <c:pt idx="80">
                  <c:v>2257.6</c:v>
                </c:pt>
                <c:pt idx="81">
                  <c:v>2270</c:v>
                </c:pt>
                <c:pt idx="82">
                  <c:v>2263.6999999999998</c:v>
                </c:pt>
                <c:pt idx="83">
                  <c:v>2253.3000000000002</c:v>
                </c:pt>
                <c:pt idx="84">
                  <c:v>2269</c:v>
                </c:pt>
                <c:pt idx="85">
                  <c:v>2276.9</c:v>
                </c:pt>
                <c:pt idx="86">
                  <c:v>2275.6999999999998</c:v>
                </c:pt>
                <c:pt idx="87">
                  <c:v>2277.4</c:v>
                </c:pt>
                <c:pt idx="88">
                  <c:v>2279.8000000000002</c:v>
                </c:pt>
                <c:pt idx="89">
                  <c:v>2270.4</c:v>
                </c:pt>
                <c:pt idx="90">
                  <c:v>2279.9</c:v>
                </c:pt>
                <c:pt idx="91">
                  <c:v>2281.3000000000002</c:v>
                </c:pt>
                <c:pt idx="92">
                  <c:v>2282</c:v>
                </c:pt>
                <c:pt idx="93">
                  <c:v>2280</c:v>
                </c:pt>
                <c:pt idx="94">
                  <c:v>2275.4</c:v>
                </c:pt>
                <c:pt idx="95">
                  <c:v>2282.6</c:v>
                </c:pt>
                <c:pt idx="96">
                  <c:v>2301.6</c:v>
                </c:pt>
                <c:pt idx="97">
                  <c:v>2303.3000000000002</c:v>
                </c:pt>
                <c:pt idx="98">
                  <c:v>2296.1999999999998</c:v>
                </c:pt>
                <c:pt idx="99">
                  <c:v>2297.1</c:v>
                </c:pt>
                <c:pt idx="100">
                  <c:v>2310</c:v>
                </c:pt>
                <c:pt idx="101">
                  <c:v>2309.1</c:v>
                </c:pt>
                <c:pt idx="102">
                  <c:v>2319.9</c:v>
                </c:pt>
                <c:pt idx="103">
                  <c:v>2305.6</c:v>
                </c:pt>
                <c:pt idx="104">
                  <c:v>2332.1</c:v>
                </c:pt>
                <c:pt idx="105">
                  <c:v>2332</c:v>
                </c:pt>
                <c:pt idx="106">
                  <c:v>2338.6999999999998</c:v>
                </c:pt>
                <c:pt idx="107">
                  <c:v>2348.1</c:v>
                </c:pt>
                <c:pt idx="108">
                  <c:v>2336</c:v>
                </c:pt>
                <c:pt idx="109">
                  <c:v>2346.8000000000002</c:v>
                </c:pt>
                <c:pt idx="110">
                  <c:v>2351.8000000000002</c:v>
                </c:pt>
                <c:pt idx="111">
                  <c:v>2364.3000000000002</c:v>
                </c:pt>
                <c:pt idx="112">
                  <c:v>2357.9</c:v>
                </c:pt>
                <c:pt idx="113">
                  <c:v>2363.6999999999998</c:v>
                </c:pt>
                <c:pt idx="114">
                  <c:v>2372</c:v>
                </c:pt>
                <c:pt idx="115">
                  <c:v>2388.3000000000002</c:v>
                </c:pt>
                <c:pt idx="116">
                  <c:v>2377.8000000000002</c:v>
                </c:pt>
                <c:pt idx="117">
                  <c:v>2396.9</c:v>
                </c:pt>
                <c:pt idx="118">
                  <c:v>2408.1999999999998</c:v>
                </c:pt>
                <c:pt idx="119">
                  <c:v>2411.9</c:v>
                </c:pt>
                <c:pt idx="120">
                  <c:v>2417.1</c:v>
                </c:pt>
                <c:pt idx="121">
                  <c:v>2411.1</c:v>
                </c:pt>
                <c:pt idx="122">
                  <c:v>2432.4</c:v>
                </c:pt>
                <c:pt idx="123">
                  <c:v>2425.8000000000002</c:v>
                </c:pt>
                <c:pt idx="124">
                  <c:v>2439.9</c:v>
                </c:pt>
                <c:pt idx="125">
                  <c:v>2439.8000000000002</c:v>
                </c:pt>
                <c:pt idx="126">
                  <c:v>2453.3000000000002</c:v>
                </c:pt>
                <c:pt idx="127">
                  <c:v>2458</c:v>
                </c:pt>
                <c:pt idx="128">
                  <c:v>2466.5</c:v>
                </c:pt>
                <c:pt idx="129">
                  <c:v>2461</c:v>
                </c:pt>
                <c:pt idx="130">
                  <c:v>2471.3000000000002</c:v>
                </c:pt>
                <c:pt idx="131">
                  <c:v>2485.1999999999998</c:v>
                </c:pt>
                <c:pt idx="132">
                  <c:v>2482</c:v>
                </c:pt>
                <c:pt idx="133">
                  <c:v>2493.4</c:v>
                </c:pt>
                <c:pt idx="134">
                  <c:v>2490.5</c:v>
                </c:pt>
                <c:pt idx="135">
                  <c:v>2509</c:v>
                </c:pt>
                <c:pt idx="136">
                  <c:v>2518</c:v>
                </c:pt>
                <c:pt idx="137">
                  <c:v>2525.6</c:v>
                </c:pt>
                <c:pt idx="138">
                  <c:v>2514.1</c:v>
                </c:pt>
                <c:pt idx="139">
                  <c:v>2518.1999999999998</c:v>
                </c:pt>
                <c:pt idx="140">
                  <c:v>2521.4</c:v>
                </c:pt>
                <c:pt idx="141">
                  <c:v>2524.4</c:v>
                </c:pt>
                <c:pt idx="142">
                  <c:v>2535.4</c:v>
                </c:pt>
                <c:pt idx="143">
                  <c:v>2539.8000000000002</c:v>
                </c:pt>
                <c:pt idx="144">
                  <c:v>2537.8000000000002</c:v>
                </c:pt>
                <c:pt idx="145">
                  <c:v>2530</c:v>
                </c:pt>
                <c:pt idx="146">
                  <c:v>2552.6999999999998</c:v>
                </c:pt>
                <c:pt idx="147">
                  <c:v>2560.1</c:v>
                </c:pt>
                <c:pt idx="148">
                  <c:v>2572</c:v>
                </c:pt>
                <c:pt idx="149">
                  <c:v>2567.6</c:v>
                </c:pt>
                <c:pt idx="150">
                  <c:v>2566.4</c:v>
                </c:pt>
                <c:pt idx="151">
                  <c:v>2561</c:v>
                </c:pt>
              </c:numCache>
            </c:numRef>
          </c:val>
        </c:ser>
        <c:dLbls>
          <c:showLegendKey val="0"/>
          <c:showVal val="0"/>
          <c:showCatName val="0"/>
          <c:showSerName val="0"/>
          <c:showPercent val="0"/>
          <c:showBubbleSize val="0"/>
        </c:dLbls>
        <c:gapWidth val="150"/>
        <c:overlap val="100"/>
        <c:axId val="-1581225904"/>
        <c:axId val="-1581250928"/>
      </c:barChart>
      <c:catAx>
        <c:axId val="-1581225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250928"/>
        <c:crosses val="autoZero"/>
        <c:auto val="1"/>
        <c:lblAlgn val="ctr"/>
        <c:lblOffset val="100"/>
        <c:noMultiLvlLbl val="0"/>
      </c:catAx>
      <c:valAx>
        <c:axId val="-1581250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225904"/>
        <c:crosses val="autoZero"/>
        <c:crossBetween val="between"/>
      </c:valAx>
      <c:spPr>
        <a:noFill/>
        <a:ln>
          <a:noFill/>
        </a:ln>
        <a:effectLst/>
      </c:spPr>
    </c:plotArea>
    <c:legend>
      <c:legendPos val="r"/>
      <c:layout>
        <c:manualLayout>
          <c:xMode val="edge"/>
          <c:yMode val="edge"/>
          <c:x val="5.8214412018598449E-2"/>
          <c:y val="3.5305711961403211E-2"/>
          <c:w val="0.17277207056325047"/>
          <c:h val="0.108800913493948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YoY Change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Sheet2!$I$1</c:f>
              <c:strCache>
                <c:ptCount val="1"/>
                <c:pt idx="0">
                  <c:v>Services</c:v>
                </c:pt>
              </c:strCache>
            </c:strRef>
          </c:tx>
          <c:spPr>
            <a:ln w="28575" cap="rnd">
              <a:solidFill>
                <a:schemeClr val="accent2"/>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Sheet2!$I$2:$I$141</c:f>
              <c:numCache>
                <c:formatCode>0.00%</c:formatCode>
                <c:ptCount val="140"/>
                <c:pt idx="0">
                  <c:v>2.1746057033614808E-2</c:v>
                </c:pt>
                <c:pt idx="1">
                  <c:v>2.3010074393473554E-2</c:v>
                </c:pt>
                <c:pt idx="2">
                  <c:v>2.2838412237338346E-2</c:v>
                </c:pt>
                <c:pt idx="3">
                  <c:v>2.449585053922947E-2</c:v>
                </c:pt>
                <c:pt idx="4">
                  <c:v>2.4272039627819826E-2</c:v>
                </c:pt>
                <c:pt idx="5">
                  <c:v>2.9063827499058961E-2</c:v>
                </c:pt>
                <c:pt idx="6">
                  <c:v>2.1679270373007098E-2</c:v>
                </c:pt>
                <c:pt idx="7">
                  <c:v>2.4446121502884017E-2</c:v>
                </c:pt>
                <c:pt idx="8">
                  <c:v>2.3623958361424963E-2</c:v>
                </c:pt>
                <c:pt idx="9">
                  <c:v>2.3951772052661434E-2</c:v>
                </c:pt>
                <c:pt idx="10">
                  <c:v>2.1361165941108075E-2</c:v>
                </c:pt>
                <c:pt idx="11">
                  <c:v>2.464583474547552E-2</c:v>
                </c:pt>
                <c:pt idx="12">
                  <c:v>2.4077875817437693E-2</c:v>
                </c:pt>
                <c:pt idx="13">
                  <c:v>2.3970455970128989E-2</c:v>
                </c:pt>
                <c:pt idx="14">
                  <c:v>2.3888782777156191E-2</c:v>
                </c:pt>
                <c:pt idx="15">
                  <c:v>2.1988828036438632E-2</c:v>
                </c:pt>
                <c:pt idx="16">
                  <c:v>2.1833404013734847E-2</c:v>
                </c:pt>
                <c:pt idx="17">
                  <c:v>2.0691547749725602E-2</c:v>
                </c:pt>
                <c:pt idx="18">
                  <c:v>2.1304323968393227E-2</c:v>
                </c:pt>
                <c:pt idx="19">
                  <c:v>2.1910677151474177E-2</c:v>
                </c:pt>
                <c:pt idx="20">
                  <c:v>2.5030752857596917E-2</c:v>
                </c:pt>
                <c:pt idx="21">
                  <c:v>2.4709825756946125E-2</c:v>
                </c:pt>
                <c:pt idx="22">
                  <c:v>2.714863007040591E-2</c:v>
                </c:pt>
                <c:pt idx="23">
                  <c:v>2.9834701513374633E-2</c:v>
                </c:pt>
                <c:pt idx="24">
                  <c:v>2.9663745555337871E-2</c:v>
                </c:pt>
                <c:pt idx="25">
                  <c:v>3.3316435732792533E-2</c:v>
                </c:pt>
                <c:pt idx="26">
                  <c:v>3.3516165874705628E-2</c:v>
                </c:pt>
                <c:pt idx="27">
                  <c:v>3.5658717361169968E-2</c:v>
                </c:pt>
                <c:pt idx="28">
                  <c:v>3.6130403968816394E-2</c:v>
                </c:pt>
                <c:pt idx="29">
                  <c:v>3.4096229975736789E-2</c:v>
                </c:pt>
                <c:pt idx="30">
                  <c:v>3.6986457266416292E-2</c:v>
                </c:pt>
                <c:pt idx="31">
                  <c:v>3.3107588993540646E-2</c:v>
                </c:pt>
                <c:pt idx="32">
                  <c:v>3.0655707346258599E-2</c:v>
                </c:pt>
                <c:pt idx="33">
                  <c:v>2.9091893895120995E-2</c:v>
                </c:pt>
                <c:pt idx="34">
                  <c:v>3.1484107544440171E-2</c:v>
                </c:pt>
                <c:pt idx="35">
                  <c:v>2.8133432852959751E-2</c:v>
                </c:pt>
                <c:pt idx="36">
                  <c:v>2.6911244645064808E-2</c:v>
                </c:pt>
                <c:pt idx="37">
                  <c:v>2.4244609504579271E-2</c:v>
                </c:pt>
                <c:pt idx="38">
                  <c:v>2.2225745542599453E-2</c:v>
                </c:pt>
                <c:pt idx="39">
                  <c:v>2.0600251187365536E-2</c:v>
                </c:pt>
                <c:pt idx="40">
                  <c:v>1.922882445571308E-2</c:v>
                </c:pt>
                <c:pt idx="41">
                  <c:v>1.7057507756692375E-2</c:v>
                </c:pt>
                <c:pt idx="42">
                  <c:v>1.6410983068492358E-2</c:v>
                </c:pt>
                <c:pt idx="43">
                  <c:v>1.7134091632659047E-2</c:v>
                </c:pt>
                <c:pt idx="44">
                  <c:v>1.437778163111959E-2</c:v>
                </c:pt>
                <c:pt idx="45">
                  <c:v>1.34779845140414E-2</c:v>
                </c:pt>
                <c:pt idx="46">
                  <c:v>9.8215060606938048E-3</c:v>
                </c:pt>
                <c:pt idx="47">
                  <c:v>7.7970171707967056E-3</c:v>
                </c:pt>
                <c:pt idx="48">
                  <c:v>8.6858170323216265E-3</c:v>
                </c:pt>
                <c:pt idx="49">
                  <c:v>1.9508670520231213E-3</c:v>
                </c:pt>
                <c:pt idx="50">
                  <c:v>4.560986910691533E-3</c:v>
                </c:pt>
                <c:pt idx="51">
                  <c:v>2.9826974589155669E-3</c:v>
                </c:pt>
                <c:pt idx="52">
                  <c:v>2.4475018102823516E-3</c:v>
                </c:pt>
                <c:pt idx="53">
                  <c:v>4.9890501950660086E-3</c:v>
                </c:pt>
                <c:pt idx="54">
                  <c:v>7.2347383195149823E-4</c:v>
                </c:pt>
                <c:pt idx="55">
                  <c:v>3.2375615209280307E-3</c:v>
                </c:pt>
                <c:pt idx="56">
                  <c:v>6.3694267515922503E-3</c:v>
                </c:pt>
                <c:pt idx="57">
                  <c:v>6.6602681557745499E-3</c:v>
                </c:pt>
                <c:pt idx="58">
                  <c:v>4.8546511627906444E-3</c:v>
                </c:pt>
                <c:pt idx="59">
                  <c:v>4.4315936301290246E-3</c:v>
                </c:pt>
                <c:pt idx="60">
                  <c:v>2.8502043131153555E-3</c:v>
                </c:pt>
                <c:pt idx="61">
                  <c:v>7.1460798439797356E-3</c:v>
                </c:pt>
                <c:pt idx="62">
                  <c:v>8.1011253995825379E-3</c:v>
                </c:pt>
                <c:pt idx="63">
                  <c:v>9.5008404589636778E-3</c:v>
                </c:pt>
                <c:pt idx="64">
                  <c:v>1.1677142396671182E-2</c:v>
                </c:pt>
                <c:pt idx="65">
                  <c:v>9.6497393545364827E-3</c:v>
                </c:pt>
                <c:pt idx="66">
                  <c:v>1.5248336344806337E-2</c:v>
                </c:pt>
                <c:pt idx="67">
                  <c:v>1.3000955952643523E-2</c:v>
                </c:pt>
                <c:pt idx="68">
                  <c:v>1.1071412818137736E-2</c:v>
                </c:pt>
                <c:pt idx="69">
                  <c:v>1.2754050073637757E-2</c:v>
                </c:pt>
                <c:pt idx="70">
                  <c:v>1.6909069409956196E-2</c:v>
                </c:pt>
                <c:pt idx="71">
                  <c:v>1.923731951129206E-2</c:v>
                </c:pt>
                <c:pt idx="72">
                  <c:v>1.8951517306780411E-2</c:v>
                </c:pt>
                <c:pt idx="73">
                  <c:v>2.0829928536407777E-2</c:v>
                </c:pt>
                <c:pt idx="74">
                  <c:v>1.899393146120892E-2</c:v>
                </c:pt>
                <c:pt idx="75">
                  <c:v>1.8671550453388072E-2</c:v>
                </c:pt>
                <c:pt idx="76">
                  <c:v>1.9965031307440616E-2</c:v>
                </c:pt>
                <c:pt idx="77">
                  <c:v>2.3009167715261465E-2</c:v>
                </c:pt>
                <c:pt idx="78">
                  <c:v>1.9575832010304616E-2</c:v>
                </c:pt>
                <c:pt idx="79">
                  <c:v>2.1007267703765937E-2</c:v>
                </c:pt>
                <c:pt idx="80">
                  <c:v>2.0541984274653466E-2</c:v>
                </c:pt>
                <c:pt idx="81">
                  <c:v>2.3715832164880091E-2</c:v>
                </c:pt>
                <c:pt idx="82">
                  <c:v>1.7230491655390222E-2</c:v>
                </c:pt>
                <c:pt idx="83">
                  <c:v>1.607054185413127E-2</c:v>
                </c:pt>
                <c:pt idx="84">
                  <c:v>1.5284631122878862E-2</c:v>
                </c:pt>
                <c:pt idx="85">
                  <c:v>1.4408222935599983E-2</c:v>
                </c:pt>
                <c:pt idx="86">
                  <c:v>1.3629236521529314E-2</c:v>
                </c:pt>
                <c:pt idx="87">
                  <c:v>1.2223059532780764E-2</c:v>
                </c:pt>
                <c:pt idx="88">
                  <c:v>6.1647646112439293E-3</c:v>
                </c:pt>
                <c:pt idx="89">
                  <c:v>3.1255635030354302E-3</c:v>
                </c:pt>
                <c:pt idx="90">
                  <c:v>3.5020215532142215E-3</c:v>
                </c:pt>
                <c:pt idx="91">
                  <c:v>-2.9792649150384965E-3</c:v>
                </c:pt>
                <c:pt idx="92">
                  <c:v>-2.7234908568522322E-3</c:v>
                </c:pt>
                <c:pt idx="93">
                  <c:v>-1.100424960858871E-2</c:v>
                </c:pt>
                <c:pt idx="94">
                  <c:v>-9.0586727852439257E-3</c:v>
                </c:pt>
                <c:pt idx="95">
                  <c:v>-9.9515828677840118E-3</c:v>
                </c:pt>
                <c:pt idx="96">
                  <c:v>-7.7473093400606862E-3</c:v>
                </c:pt>
                <c:pt idx="97">
                  <c:v>-1.1545451836844143E-2</c:v>
                </c:pt>
                <c:pt idx="98">
                  <c:v>-1.215298463004877E-2</c:v>
                </c:pt>
                <c:pt idx="99">
                  <c:v>-1.1854764245077944E-2</c:v>
                </c:pt>
                <c:pt idx="100">
                  <c:v>-9.9294369845475666E-3</c:v>
                </c:pt>
                <c:pt idx="101">
                  <c:v>-7.7829133740867475E-3</c:v>
                </c:pt>
                <c:pt idx="102">
                  <c:v>-9.866658729686317E-3</c:v>
                </c:pt>
                <c:pt idx="103">
                  <c:v>-3.7882742471922978E-3</c:v>
                </c:pt>
                <c:pt idx="104">
                  <c:v>-1.2255634602737816E-3</c:v>
                </c:pt>
                <c:pt idx="105">
                  <c:v>2.3764684781633389E-3</c:v>
                </c:pt>
                <c:pt idx="106">
                  <c:v>6.3724828692666392E-3</c:v>
                </c:pt>
                <c:pt idx="107">
                  <c:v>6.0399868109469413E-3</c:v>
                </c:pt>
                <c:pt idx="108">
                  <c:v>1.3452713711304763E-3</c:v>
                </c:pt>
                <c:pt idx="109">
                  <c:v>8.2006608591169063E-3</c:v>
                </c:pt>
                <c:pt idx="110">
                  <c:v>9.8968203832384659E-3</c:v>
                </c:pt>
                <c:pt idx="111">
                  <c:v>1.1509144045072542E-2</c:v>
                </c:pt>
                <c:pt idx="112">
                  <c:v>1.0454429218249373E-2</c:v>
                </c:pt>
                <c:pt idx="113">
                  <c:v>1.1949666556021579E-2</c:v>
                </c:pt>
                <c:pt idx="114">
                  <c:v>1.351432880844651E-2</c:v>
                </c:pt>
                <c:pt idx="115">
                  <c:v>1.3789558038616784E-2</c:v>
                </c:pt>
                <c:pt idx="116">
                  <c:v>1.3911198666464644E-2</c:v>
                </c:pt>
                <c:pt idx="117">
                  <c:v>1.5327182226538788E-2</c:v>
                </c:pt>
                <c:pt idx="118">
                  <c:v>1.3586832626635747E-2</c:v>
                </c:pt>
                <c:pt idx="119">
                  <c:v>1.8267836703548236E-2</c:v>
                </c:pt>
                <c:pt idx="120">
                  <c:v>2.3545791132462371E-2</c:v>
                </c:pt>
                <c:pt idx="121">
                  <c:v>1.8837319622335518E-2</c:v>
                </c:pt>
                <c:pt idx="122">
                  <c:v>2.0255961697817879E-2</c:v>
                </c:pt>
                <c:pt idx="123">
                  <c:v>1.7957093128459837E-2</c:v>
                </c:pt>
                <c:pt idx="124">
                  <c:v>2.3367866873970421E-2</c:v>
                </c:pt>
                <c:pt idx="125">
                  <c:v>2.0980960009858867E-2</c:v>
                </c:pt>
                <c:pt idx="126">
                  <c:v>2.4887927036636264E-2</c:v>
                </c:pt>
                <c:pt idx="127">
                  <c:v>2.8137485037387101E-2</c:v>
                </c:pt>
                <c:pt idx="128">
                  <c:v>2.4371313256752562E-2</c:v>
                </c:pt>
                <c:pt idx="129">
                  <c:v>2.5634640227863582E-2</c:v>
                </c:pt>
                <c:pt idx="130">
                  <c:v>2.8302181659060989E-2</c:v>
                </c:pt>
                <c:pt idx="131">
                  <c:v>2.3780135306157496E-2</c:v>
                </c:pt>
                <c:pt idx="132">
                  <c:v>2.2767458963806782E-2</c:v>
                </c:pt>
                <c:pt idx="133">
                  <c:v>2.5194923364134016E-2</c:v>
                </c:pt>
                <c:pt idx="134">
                  <c:v>2.5186816644379825E-2</c:v>
                </c:pt>
                <c:pt idx="135">
                  <c:v>3.0401188237710833E-2</c:v>
                </c:pt>
                <c:pt idx="136">
                  <c:v>2.9460238978162429E-2</c:v>
                </c:pt>
                <c:pt idx="137">
                  <c:v>3.1034592293764582E-2</c:v>
                </c:pt>
                <c:pt idx="138">
                  <c:v>3.2149980055843637E-2</c:v>
                </c:pt>
                <c:pt idx="139">
                  <c:v>2.9116738925240374E-2</c:v>
                </c:pt>
              </c:numCache>
            </c:numRef>
          </c:val>
          <c:smooth val="0"/>
        </c:ser>
        <c:ser>
          <c:idx val="2"/>
          <c:order val="2"/>
          <c:tx>
            <c:strRef>
              <c:f>Sheet2!$J$1</c:f>
              <c:strCache>
                <c:ptCount val="1"/>
                <c:pt idx="0">
                  <c:v>NonDurable Goods</c:v>
                </c:pt>
              </c:strCache>
            </c:strRef>
          </c:tx>
          <c:spPr>
            <a:ln w="28575" cap="rnd">
              <a:solidFill>
                <a:schemeClr val="accent3"/>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Sheet2!$J$2:$J$141</c:f>
              <c:numCache>
                <c:formatCode>0.00%</c:formatCode>
                <c:ptCount val="140"/>
                <c:pt idx="0">
                  <c:v>1.6996267174966318E-2</c:v>
                </c:pt>
                <c:pt idx="1">
                  <c:v>2.0802672924704738E-2</c:v>
                </c:pt>
                <c:pt idx="2">
                  <c:v>1.6629711751662973E-2</c:v>
                </c:pt>
                <c:pt idx="3">
                  <c:v>2.1445591739475776E-2</c:v>
                </c:pt>
                <c:pt idx="4">
                  <c:v>2.0366679952172145E-2</c:v>
                </c:pt>
                <c:pt idx="5">
                  <c:v>2.4974904637622895E-2</c:v>
                </c:pt>
                <c:pt idx="6">
                  <c:v>1.4678751905029241E-2</c:v>
                </c:pt>
                <c:pt idx="7">
                  <c:v>2.2481869460112887E-2</c:v>
                </c:pt>
                <c:pt idx="8">
                  <c:v>2.1970062771608068E-2</c:v>
                </c:pt>
                <c:pt idx="9">
                  <c:v>2.5937765548496704E-2</c:v>
                </c:pt>
                <c:pt idx="10">
                  <c:v>2.5761885412434005E-2</c:v>
                </c:pt>
                <c:pt idx="11">
                  <c:v>2.2258260693290125E-2</c:v>
                </c:pt>
                <c:pt idx="12">
                  <c:v>2.4491456468673643E-2</c:v>
                </c:pt>
                <c:pt idx="13">
                  <c:v>2.4782945420453971E-2</c:v>
                </c:pt>
                <c:pt idx="14">
                  <c:v>3.5166816952209086E-2</c:v>
                </c:pt>
                <c:pt idx="15">
                  <c:v>3.2009508586417434E-2</c:v>
                </c:pt>
                <c:pt idx="16">
                  <c:v>3.4297963558413642E-2</c:v>
                </c:pt>
                <c:pt idx="17">
                  <c:v>2.3885874033875969E-2</c:v>
                </c:pt>
                <c:pt idx="18">
                  <c:v>3.413379785160308E-2</c:v>
                </c:pt>
                <c:pt idx="19">
                  <c:v>2.685035786686529E-2</c:v>
                </c:pt>
                <c:pt idx="20">
                  <c:v>3.0390978067083928E-2</c:v>
                </c:pt>
                <c:pt idx="21">
                  <c:v>2.6202142679179623E-2</c:v>
                </c:pt>
                <c:pt idx="22">
                  <c:v>2.6742876215111146E-2</c:v>
                </c:pt>
                <c:pt idx="23">
                  <c:v>3.7303389687946761E-2</c:v>
                </c:pt>
                <c:pt idx="24">
                  <c:v>2.9183938366201822E-2</c:v>
                </c:pt>
                <c:pt idx="25">
                  <c:v>3.4274873524452014E-2</c:v>
                </c:pt>
                <c:pt idx="26">
                  <c:v>3.2195287049964195E-2</c:v>
                </c:pt>
                <c:pt idx="27">
                  <c:v>3.4776708087705159E-2</c:v>
                </c:pt>
                <c:pt idx="28">
                  <c:v>2.6011927420378122E-2</c:v>
                </c:pt>
                <c:pt idx="29">
                  <c:v>3.4271621736542184E-2</c:v>
                </c:pt>
                <c:pt idx="30">
                  <c:v>2.7399011419805573E-2</c:v>
                </c:pt>
                <c:pt idx="31">
                  <c:v>3.4717465753424617E-2</c:v>
                </c:pt>
                <c:pt idx="32">
                  <c:v>2.7170904135258373E-2</c:v>
                </c:pt>
                <c:pt idx="33">
                  <c:v>2.9717364347714544E-2</c:v>
                </c:pt>
                <c:pt idx="34">
                  <c:v>2.7830188679245322E-2</c:v>
                </c:pt>
                <c:pt idx="35">
                  <c:v>1.959607220959662E-2</c:v>
                </c:pt>
                <c:pt idx="36">
                  <c:v>3.5869188063844669E-2</c:v>
                </c:pt>
                <c:pt idx="37">
                  <c:v>2.2457864563127681E-2</c:v>
                </c:pt>
                <c:pt idx="38">
                  <c:v>2.3645576198518866E-2</c:v>
                </c:pt>
                <c:pt idx="39">
                  <c:v>2.0735930735930774E-2</c:v>
                </c:pt>
                <c:pt idx="40">
                  <c:v>2.9254277132036165E-2</c:v>
                </c:pt>
                <c:pt idx="41">
                  <c:v>2.4213918648201535E-2</c:v>
                </c:pt>
                <c:pt idx="42">
                  <c:v>1.8885946251031127E-2</c:v>
                </c:pt>
                <c:pt idx="43">
                  <c:v>1.4946124435175571E-2</c:v>
                </c:pt>
                <c:pt idx="44">
                  <c:v>2.8695347410847279E-2</c:v>
                </c:pt>
                <c:pt idx="45">
                  <c:v>2.7819284521402709E-2</c:v>
                </c:pt>
                <c:pt idx="46">
                  <c:v>2.2807017543859651E-2</c:v>
                </c:pt>
                <c:pt idx="47">
                  <c:v>2.1954425942155964E-2</c:v>
                </c:pt>
                <c:pt idx="48">
                  <c:v>1.0651821329943334E-2</c:v>
                </c:pt>
                <c:pt idx="49">
                  <c:v>1.7544629150401333E-2</c:v>
                </c:pt>
                <c:pt idx="50">
                  <c:v>1.7045454545454464E-2</c:v>
                </c:pt>
                <c:pt idx="51">
                  <c:v>1.3246776032985269E-2</c:v>
                </c:pt>
                <c:pt idx="52">
                  <c:v>8.6502151576358204E-3</c:v>
                </c:pt>
                <c:pt idx="53">
                  <c:v>9.0082172518346007E-3</c:v>
                </c:pt>
                <c:pt idx="54">
                  <c:v>1.1594712108568708E-2</c:v>
                </c:pt>
                <c:pt idx="55">
                  <c:v>1.4367562802996874E-2</c:v>
                </c:pt>
                <c:pt idx="56">
                  <c:v>1.3003150934185295E-2</c:v>
                </c:pt>
                <c:pt idx="57">
                  <c:v>5.168529398772043E-3</c:v>
                </c:pt>
                <c:pt idx="58">
                  <c:v>4.4052863436123352E-3</c:v>
                </c:pt>
                <c:pt idx="59">
                  <c:v>1.0807937632884519E-2</c:v>
                </c:pt>
                <c:pt idx="60">
                  <c:v>1.0632171177955963E-2</c:v>
                </c:pt>
                <c:pt idx="61">
                  <c:v>6.8895464381927779E-3</c:v>
                </c:pt>
                <c:pt idx="62">
                  <c:v>-3.5223670306433919E-4</c:v>
                </c:pt>
                <c:pt idx="63">
                  <c:v>9.6545615589017642E-3</c:v>
                </c:pt>
                <c:pt idx="64">
                  <c:v>4.3217498677016151E-3</c:v>
                </c:pt>
                <c:pt idx="65">
                  <c:v>6.5015479876160184E-3</c:v>
                </c:pt>
                <c:pt idx="66">
                  <c:v>4.0126995325866074E-3</c:v>
                </c:pt>
                <c:pt idx="67">
                  <c:v>1.1471937875043722E-3</c:v>
                </c:pt>
                <c:pt idx="68">
                  <c:v>-1.8604651162789892E-3</c:v>
                </c:pt>
                <c:pt idx="69">
                  <c:v>1.5485355278293958E-3</c:v>
                </c:pt>
                <c:pt idx="70">
                  <c:v>1.0865692910580732E-2</c:v>
                </c:pt>
                <c:pt idx="71">
                  <c:v>9.2087617344657619E-3</c:v>
                </c:pt>
                <c:pt idx="72">
                  <c:v>1.1289816764482001E-2</c:v>
                </c:pt>
                <c:pt idx="73">
                  <c:v>2.5080356738648234E-2</c:v>
                </c:pt>
                <c:pt idx="74">
                  <c:v>2.4355042395814541E-2</c:v>
                </c:pt>
                <c:pt idx="75">
                  <c:v>2.1765690755237752E-2</c:v>
                </c:pt>
                <c:pt idx="76">
                  <c:v>2.6481372504639899E-2</c:v>
                </c:pt>
                <c:pt idx="77">
                  <c:v>2.3864511162432555E-2</c:v>
                </c:pt>
                <c:pt idx="78">
                  <c:v>2.9227557411273527E-2</c:v>
                </c:pt>
                <c:pt idx="79">
                  <c:v>3.3375889111800235E-2</c:v>
                </c:pt>
                <c:pt idx="80">
                  <c:v>3.0398466383677897E-2</c:v>
                </c:pt>
                <c:pt idx="81">
                  <c:v>3.8074679649106519E-2</c:v>
                </c:pt>
                <c:pt idx="82">
                  <c:v>2.9053249014755794E-2</c:v>
                </c:pt>
                <c:pt idx="83">
                  <c:v>2.7372095159364337E-2</c:v>
                </c:pt>
                <c:pt idx="84">
                  <c:v>2.5734111483847251E-2</c:v>
                </c:pt>
                <c:pt idx="85">
                  <c:v>2.0748613678373426E-2</c:v>
                </c:pt>
                <c:pt idx="86">
                  <c:v>2.9579753889017794E-2</c:v>
                </c:pt>
                <c:pt idx="87">
                  <c:v>1.8574852507374714E-2</c:v>
                </c:pt>
                <c:pt idx="88">
                  <c:v>1.8018433179723459E-2</c:v>
                </c:pt>
                <c:pt idx="89">
                  <c:v>1.6057789638354691E-2</c:v>
                </c:pt>
                <c:pt idx="90">
                  <c:v>7.4067300658377262E-3</c:v>
                </c:pt>
                <c:pt idx="91">
                  <c:v>6.1011973026284354E-3</c:v>
                </c:pt>
                <c:pt idx="92">
                  <c:v>1.154254582390692E-2</c:v>
                </c:pt>
                <c:pt idx="93">
                  <c:v>-1.3759574370499471E-3</c:v>
                </c:pt>
                <c:pt idx="94">
                  <c:v>-3.3340945421329901E-3</c:v>
                </c:pt>
                <c:pt idx="95">
                  <c:v>-4.3440486533449169E-3</c:v>
                </c:pt>
                <c:pt idx="96">
                  <c:v>-2.0436641908620344E-2</c:v>
                </c:pt>
                <c:pt idx="97">
                  <c:v>-2.8768906242987259E-2</c:v>
                </c:pt>
                <c:pt idx="98">
                  <c:v>-3.8272597356198562E-2</c:v>
                </c:pt>
                <c:pt idx="99">
                  <c:v>-3.2724030316540385E-2</c:v>
                </c:pt>
                <c:pt idx="100">
                  <c:v>-3.2588827961303517E-2</c:v>
                </c:pt>
                <c:pt idx="101">
                  <c:v>-2.9212077898874436E-2</c:v>
                </c:pt>
                <c:pt idx="102">
                  <c:v>-9.1510374195887794E-3</c:v>
                </c:pt>
                <c:pt idx="103">
                  <c:v>-2.3473547462258697E-2</c:v>
                </c:pt>
                <c:pt idx="104">
                  <c:v>-3.484693195490389E-2</c:v>
                </c:pt>
                <c:pt idx="105">
                  <c:v>-2.6912434169418784E-2</c:v>
                </c:pt>
                <c:pt idx="106">
                  <c:v>-1.8381528805200626E-2</c:v>
                </c:pt>
                <c:pt idx="107">
                  <c:v>-2.2439765768181942E-2</c:v>
                </c:pt>
                <c:pt idx="108">
                  <c:v>-5.9957939952570991E-3</c:v>
                </c:pt>
                <c:pt idx="109">
                  <c:v>-9.0727151434289929E-3</c:v>
                </c:pt>
                <c:pt idx="110">
                  <c:v>1.4759157386286181E-3</c:v>
                </c:pt>
                <c:pt idx="111">
                  <c:v>2.5029051577723739E-3</c:v>
                </c:pt>
                <c:pt idx="112">
                  <c:v>2.2340377999195749E-3</c:v>
                </c:pt>
                <c:pt idx="113">
                  <c:v>-2.361748585178792E-3</c:v>
                </c:pt>
                <c:pt idx="114">
                  <c:v>-1.3143776824034375E-2</c:v>
                </c:pt>
                <c:pt idx="115">
                  <c:v>-5.1252339780729116E-3</c:v>
                </c:pt>
                <c:pt idx="116">
                  <c:v>-4.3921916592724449E-3</c:v>
                </c:pt>
                <c:pt idx="117">
                  <c:v>4.5281327056713337E-3</c:v>
                </c:pt>
                <c:pt idx="118">
                  <c:v>1.7965416573096789E-3</c:v>
                </c:pt>
                <c:pt idx="119">
                  <c:v>1.3454743136721853E-2</c:v>
                </c:pt>
                <c:pt idx="120">
                  <c:v>1.8177676537585463E-2</c:v>
                </c:pt>
                <c:pt idx="121">
                  <c:v>2.2789301310043624E-2</c:v>
                </c:pt>
                <c:pt idx="122">
                  <c:v>2.2452899213462552E-2</c:v>
                </c:pt>
                <c:pt idx="123">
                  <c:v>2.1503903574852715E-2</c:v>
                </c:pt>
                <c:pt idx="124">
                  <c:v>2.1590286653277214E-2</c:v>
                </c:pt>
                <c:pt idx="125">
                  <c:v>2.9876089949518087E-2</c:v>
                </c:pt>
                <c:pt idx="126">
                  <c:v>2.1323227249897391E-2</c:v>
                </c:pt>
                <c:pt idx="127">
                  <c:v>3.0589748300569708E-2</c:v>
                </c:pt>
                <c:pt idx="128">
                  <c:v>3.9092753088696378E-2</c:v>
                </c:pt>
                <c:pt idx="129">
                  <c:v>3.0634876628777463E-2</c:v>
                </c:pt>
                <c:pt idx="130">
                  <c:v>3.1168951463505089E-2</c:v>
                </c:pt>
                <c:pt idx="131">
                  <c:v>3.9706090151194098E-2</c:v>
                </c:pt>
                <c:pt idx="132">
                  <c:v>2.670845221946766E-2</c:v>
                </c:pt>
                <c:pt idx="133">
                  <c:v>3.5662128421350296E-2</c:v>
                </c:pt>
                <c:pt idx="134">
                  <c:v>2.8501552064716568E-2</c:v>
                </c:pt>
                <c:pt idx="135">
                  <c:v>3.5064505458154281E-2</c:v>
                </c:pt>
                <c:pt idx="136">
                  <c:v>2.9850044657547124E-2</c:v>
                </c:pt>
                <c:pt idx="137">
                  <c:v>3.5646387832699619E-2</c:v>
                </c:pt>
                <c:pt idx="138">
                  <c:v>3.1654811814027892E-2</c:v>
                </c:pt>
                <c:pt idx="139">
                  <c:v>2.9311649016641454E-2</c:v>
                </c:pt>
              </c:numCache>
            </c:numRef>
          </c:val>
          <c:smooth val="0"/>
        </c:ser>
        <c:ser>
          <c:idx val="3"/>
          <c:order val="3"/>
          <c:tx>
            <c:strRef>
              <c:f>Sheet2!$K$1</c:f>
              <c:strCache>
                <c:ptCount val="1"/>
                <c:pt idx="0">
                  <c:v>Real PCE seasonal annual rate</c:v>
                </c:pt>
              </c:strCache>
            </c:strRef>
          </c:tx>
          <c:spPr>
            <a:ln w="28575" cap="rnd">
              <a:solidFill>
                <a:schemeClr val="accent4"/>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Sheet2!$K$2:$K$141</c:f>
              <c:numCache>
                <c:formatCode>0.00%</c:formatCode>
                <c:ptCount val="140"/>
                <c:pt idx="0">
                  <c:v>2.4681144432954123E-2</c:v>
                </c:pt>
                <c:pt idx="1">
                  <c:v>2.6289233316945625E-2</c:v>
                </c:pt>
                <c:pt idx="2">
                  <c:v>2.5597608701286457E-2</c:v>
                </c:pt>
                <c:pt idx="3">
                  <c:v>2.8344995621222731E-2</c:v>
                </c:pt>
                <c:pt idx="4">
                  <c:v>2.8013663505749561E-2</c:v>
                </c:pt>
                <c:pt idx="5">
                  <c:v>3.2487788680828106E-2</c:v>
                </c:pt>
                <c:pt idx="6">
                  <c:v>2.4642935138676599E-2</c:v>
                </c:pt>
                <c:pt idx="7">
                  <c:v>2.8825067106440498E-2</c:v>
                </c:pt>
                <c:pt idx="8">
                  <c:v>2.8579188533279662E-2</c:v>
                </c:pt>
                <c:pt idx="9">
                  <c:v>2.825097129195011E-2</c:v>
                </c:pt>
                <c:pt idx="10">
                  <c:v>2.8288667788813199E-2</c:v>
                </c:pt>
                <c:pt idx="11">
                  <c:v>2.8110005644933576E-2</c:v>
                </c:pt>
                <c:pt idx="12">
                  <c:v>2.6611932903956335E-2</c:v>
                </c:pt>
                <c:pt idx="13">
                  <c:v>2.8493111799093467E-2</c:v>
                </c:pt>
                <c:pt idx="14">
                  <c:v>2.9812636785822185E-2</c:v>
                </c:pt>
                <c:pt idx="15">
                  <c:v>2.5784932847104834E-2</c:v>
                </c:pt>
                <c:pt idx="16">
                  <c:v>2.717687287401677E-2</c:v>
                </c:pt>
                <c:pt idx="17">
                  <c:v>2.2908473364318848E-2</c:v>
                </c:pt>
                <c:pt idx="18">
                  <c:v>2.8230877016491147E-2</c:v>
                </c:pt>
                <c:pt idx="19">
                  <c:v>2.5650714819113293E-2</c:v>
                </c:pt>
                <c:pt idx="20">
                  <c:v>3.0526011665071632E-2</c:v>
                </c:pt>
                <c:pt idx="21">
                  <c:v>2.9053675127087283E-2</c:v>
                </c:pt>
                <c:pt idx="22">
                  <c:v>3.1160263167460258E-2</c:v>
                </c:pt>
                <c:pt idx="23">
                  <c:v>3.6770152256412635E-2</c:v>
                </c:pt>
                <c:pt idx="24">
                  <c:v>3.3425980105324785E-2</c:v>
                </c:pt>
                <c:pt idx="25">
                  <c:v>3.835490259291665E-2</c:v>
                </c:pt>
                <c:pt idx="26">
                  <c:v>3.7167586321442514E-2</c:v>
                </c:pt>
                <c:pt idx="27">
                  <c:v>4.1085996314576018E-2</c:v>
                </c:pt>
                <c:pt idx="28">
                  <c:v>3.9160929990907943E-2</c:v>
                </c:pt>
                <c:pt idx="29">
                  <c:v>3.9043055091199493E-2</c:v>
                </c:pt>
                <c:pt idx="30">
                  <c:v>3.9864006575506344E-2</c:v>
                </c:pt>
                <c:pt idx="31">
                  <c:v>4.20584843569815E-2</c:v>
                </c:pt>
                <c:pt idx="32">
                  <c:v>3.6836636304915613E-2</c:v>
                </c:pt>
                <c:pt idx="33">
                  <c:v>3.5188583842091392E-2</c:v>
                </c:pt>
                <c:pt idx="34">
                  <c:v>3.5737479646484029E-2</c:v>
                </c:pt>
                <c:pt idx="35">
                  <c:v>3.1524435682416377E-2</c:v>
                </c:pt>
                <c:pt idx="36">
                  <c:v>3.5355591105725996E-2</c:v>
                </c:pt>
                <c:pt idx="37">
                  <c:v>2.8662118628008337E-2</c:v>
                </c:pt>
                <c:pt idx="38">
                  <c:v>2.7845748212219541E-2</c:v>
                </c:pt>
                <c:pt idx="39">
                  <c:v>2.6198259150860818E-2</c:v>
                </c:pt>
                <c:pt idx="40">
                  <c:v>2.6103347168805524E-2</c:v>
                </c:pt>
                <c:pt idx="41">
                  <c:v>2.5261133275568313E-2</c:v>
                </c:pt>
                <c:pt idx="42">
                  <c:v>1.877420521262518E-2</c:v>
                </c:pt>
                <c:pt idx="43">
                  <c:v>1.6254585298461278E-2</c:v>
                </c:pt>
                <c:pt idx="44">
                  <c:v>1.9449348666316674E-2</c:v>
                </c:pt>
                <c:pt idx="45">
                  <c:v>2.1550940761217979E-2</c:v>
                </c:pt>
                <c:pt idx="46">
                  <c:v>1.8970163711170253E-2</c:v>
                </c:pt>
                <c:pt idx="47">
                  <c:v>1.503212278467681E-2</c:v>
                </c:pt>
                <c:pt idx="48">
                  <c:v>1.5202913731633086E-2</c:v>
                </c:pt>
                <c:pt idx="49">
                  <c:v>1.2646082401028503E-2</c:v>
                </c:pt>
                <c:pt idx="50">
                  <c:v>1.4773394415945643E-2</c:v>
                </c:pt>
                <c:pt idx="51">
                  <c:v>1.1865156439299208E-2</c:v>
                </c:pt>
                <c:pt idx="52">
                  <c:v>1.0087023414587205E-2</c:v>
                </c:pt>
                <c:pt idx="53">
                  <c:v>1.1324352171945124E-2</c:v>
                </c:pt>
                <c:pt idx="54">
                  <c:v>1.068474706674364E-2</c:v>
                </c:pt>
                <c:pt idx="55">
                  <c:v>1.3627057096500075E-2</c:v>
                </c:pt>
                <c:pt idx="56">
                  <c:v>1.632364066652434E-2</c:v>
                </c:pt>
                <c:pt idx="57">
                  <c:v>1.367166668282703E-2</c:v>
                </c:pt>
                <c:pt idx="58">
                  <c:v>9.6932253941201894E-3</c:v>
                </c:pt>
                <c:pt idx="59">
                  <c:v>1.4216490740830619E-2</c:v>
                </c:pt>
                <c:pt idx="60">
                  <c:v>1.3074886093695165E-2</c:v>
                </c:pt>
                <c:pt idx="61">
                  <c:v>1.4108901257151753E-2</c:v>
                </c:pt>
                <c:pt idx="62">
                  <c:v>1.3855956597679617E-2</c:v>
                </c:pt>
                <c:pt idx="63">
                  <c:v>1.6687032601789015E-2</c:v>
                </c:pt>
                <c:pt idx="64">
                  <c:v>1.6052446459277715E-2</c:v>
                </c:pt>
                <c:pt idx="65">
                  <c:v>1.4111052518505496E-2</c:v>
                </c:pt>
                <c:pt idx="66">
                  <c:v>1.8413320274240939E-2</c:v>
                </c:pt>
                <c:pt idx="67">
                  <c:v>1.501784103830911E-2</c:v>
                </c:pt>
                <c:pt idx="68">
                  <c:v>1.2153459514647087E-2</c:v>
                </c:pt>
                <c:pt idx="69">
                  <c:v>1.3572214796760608E-2</c:v>
                </c:pt>
                <c:pt idx="70">
                  <c:v>1.8743587719990532E-2</c:v>
                </c:pt>
                <c:pt idx="71">
                  <c:v>2.0897978606338716E-2</c:v>
                </c:pt>
                <c:pt idx="72">
                  <c:v>1.9533886528764949E-2</c:v>
                </c:pt>
                <c:pt idx="73">
                  <c:v>2.4911741827393055E-2</c:v>
                </c:pt>
                <c:pt idx="74">
                  <c:v>2.2661956651897828E-2</c:v>
                </c:pt>
                <c:pt idx="75">
                  <c:v>2.2817033785607944E-2</c:v>
                </c:pt>
                <c:pt idx="76">
                  <c:v>2.632185867418051E-2</c:v>
                </c:pt>
                <c:pt idx="77">
                  <c:v>2.8122207608357382E-2</c:v>
                </c:pt>
                <c:pt idx="78">
                  <c:v>3.0137318010755476E-2</c:v>
                </c:pt>
                <c:pt idx="79">
                  <c:v>3.2332493396885147E-2</c:v>
                </c:pt>
                <c:pt idx="80">
                  <c:v>2.9261983671489813E-2</c:v>
                </c:pt>
                <c:pt idx="81">
                  <c:v>3.321452869081349E-2</c:v>
                </c:pt>
                <c:pt idx="82">
                  <c:v>2.9168993349916166E-2</c:v>
                </c:pt>
                <c:pt idx="83">
                  <c:v>2.6060686203704719E-2</c:v>
                </c:pt>
                <c:pt idx="84">
                  <c:v>1.4234803793263097E-2</c:v>
                </c:pt>
                <c:pt idx="85">
                  <c:v>1.9739049962881269E-2</c:v>
                </c:pt>
                <c:pt idx="86">
                  <c:v>2.2456663027619384E-2</c:v>
                </c:pt>
                <c:pt idx="87">
                  <c:v>1.9355035978555521E-2</c:v>
                </c:pt>
                <c:pt idx="88">
                  <c:v>1.693757265515065E-2</c:v>
                </c:pt>
                <c:pt idx="89">
                  <c:v>1.4049948585333075E-2</c:v>
                </c:pt>
                <c:pt idx="90">
                  <c:v>6.6116877577134872E-3</c:v>
                </c:pt>
                <c:pt idx="91">
                  <c:v>-2.5292891685720645E-4</c:v>
                </c:pt>
                <c:pt idx="92">
                  <c:v>5.5577569827576336E-3</c:v>
                </c:pt>
                <c:pt idx="93">
                  <c:v>-4.8906178952154433E-3</c:v>
                </c:pt>
                <c:pt idx="94">
                  <c:v>-6.6662632619307318E-3</c:v>
                </c:pt>
                <c:pt idx="95">
                  <c:v>-1.296184738955827E-2</c:v>
                </c:pt>
                <c:pt idx="96">
                  <c:v>-9.2755126466129417E-3</c:v>
                </c:pt>
                <c:pt idx="97">
                  <c:v>-1.9493857689853223E-2</c:v>
                </c:pt>
                <c:pt idx="98">
                  <c:v>-2.672240869098929E-2</c:v>
                </c:pt>
                <c:pt idx="99">
                  <c:v>-2.7042571969734603E-2</c:v>
                </c:pt>
                <c:pt idx="100">
                  <c:v>-2.7074755692246603E-2</c:v>
                </c:pt>
                <c:pt idx="101">
                  <c:v>-2.3939183146179037E-2</c:v>
                </c:pt>
                <c:pt idx="102">
                  <c:v>-1.9820214428638124E-2</c:v>
                </c:pt>
                <c:pt idx="103">
                  <c:v>-1.8908751625358568E-2</c:v>
                </c:pt>
                <c:pt idx="104">
                  <c:v>-2.4094951958830352E-2</c:v>
                </c:pt>
                <c:pt idx="105">
                  <c:v>-1.9468938868522738E-2</c:v>
                </c:pt>
                <c:pt idx="106">
                  <c:v>-1.5068588400067438E-2</c:v>
                </c:pt>
                <c:pt idx="107">
                  <c:v>-1.1875353433137963E-2</c:v>
                </c:pt>
                <c:pt idx="108">
                  <c:v>-5.3865306972731147E-3</c:v>
                </c:pt>
                <c:pt idx="109">
                  <c:v>-1.8214211065880792E-3</c:v>
                </c:pt>
                <c:pt idx="110">
                  <c:v>4.5387891906989728E-3</c:v>
                </c:pt>
                <c:pt idx="111">
                  <c:v>5.3637478440326904E-3</c:v>
                </c:pt>
                <c:pt idx="112">
                  <c:v>6.0586098135505979E-3</c:v>
                </c:pt>
                <c:pt idx="113">
                  <c:v>6.5113673871513384E-3</c:v>
                </c:pt>
                <c:pt idx="114">
                  <c:v>5.5053401799745761E-3</c:v>
                </c:pt>
                <c:pt idx="115">
                  <c:v>9.1047496945052455E-3</c:v>
                </c:pt>
                <c:pt idx="116">
                  <c:v>1.0885581115621747E-2</c:v>
                </c:pt>
                <c:pt idx="117">
                  <c:v>1.6670863762276503E-2</c:v>
                </c:pt>
                <c:pt idx="118">
                  <c:v>1.5739610343749055E-2</c:v>
                </c:pt>
                <c:pt idx="119">
                  <c:v>2.1815601398955924E-2</c:v>
                </c:pt>
                <c:pt idx="120">
                  <c:v>2.7206863873972097E-2</c:v>
                </c:pt>
                <c:pt idx="121">
                  <c:v>2.1461976413176126E-2</c:v>
                </c:pt>
                <c:pt idx="122">
                  <c:v>2.3952523952523952E-2</c:v>
                </c:pt>
                <c:pt idx="123">
                  <c:v>2.5393839642605182E-2</c:v>
                </c:pt>
                <c:pt idx="124">
                  <c:v>2.5350267625958069E-2</c:v>
                </c:pt>
                <c:pt idx="125">
                  <c:v>2.5110222495642331E-2</c:v>
                </c:pt>
                <c:pt idx="126">
                  <c:v>2.6372565135201663E-2</c:v>
                </c:pt>
                <c:pt idx="127">
                  <c:v>2.9141025244559783E-2</c:v>
                </c:pt>
                <c:pt idx="128">
                  <c:v>3.2197655530609576E-2</c:v>
                </c:pt>
                <c:pt idx="129">
                  <c:v>3.1385708645874498E-2</c:v>
                </c:pt>
                <c:pt idx="130">
                  <c:v>3.5295715210896826E-2</c:v>
                </c:pt>
                <c:pt idx="131">
                  <c:v>3.3061745978552361E-2</c:v>
                </c:pt>
                <c:pt idx="132">
                  <c:v>2.3742710800012556E-2</c:v>
                </c:pt>
                <c:pt idx="133">
                  <c:v>2.2368202228504983E-2</c:v>
                </c:pt>
                <c:pt idx="134">
                  <c:v>2.4004518497599547E-2</c:v>
                </c:pt>
                <c:pt idx="135">
                  <c:v>3.3677825682644227E-2</c:v>
                </c:pt>
                <c:pt idx="136">
                  <c:v>2.7412096231494022E-2</c:v>
                </c:pt>
                <c:pt idx="137">
                  <c:v>3.3649515129033969E-2</c:v>
                </c:pt>
                <c:pt idx="138">
                  <c:v>3.4136183504563294E-2</c:v>
                </c:pt>
                <c:pt idx="139">
                  <c:v>3.4254461715601731E-2</c:v>
                </c:pt>
              </c:numCache>
            </c:numRef>
          </c:val>
          <c:smooth val="0"/>
        </c:ser>
        <c:dLbls>
          <c:showLegendKey val="0"/>
          <c:showVal val="0"/>
          <c:showCatName val="0"/>
          <c:showSerName val="0"/>
          <c:showPercent val="0"/>
          <c:showBubbleSize val="0"/>
        </c:dLbls>
        <c:marker val="1"/>
        <c:smooth val="0"/>
        <c:axId val="-1580504832"/>
        <c:axId val="-1580502656"/>
      </c:lineChart>
      <c:lineChart>
        <c:grouping val="standard"/>
        <c:varyColors val="0"/>
        <c:ser>
          <c:idx val="0"/>
          <c:order val="0"/>
          <c:tx>
            <c:strRef>
              <c:f>Sheet2!$H$1</c:f>
              <c:strCache>
                <c:ptCount val="1"/>
                <c:pt idx="0">
                  <c:v>Durable Goods</c:v>
                </c:pt>
              </c:strCache>
            </c:strRef>
          </c:tx>
          <c:spPr>
            <a:ln w="28575" cap="rnd">
              <a:solidFill>
                <a:schemeClr val="accent1"/>
              </a:solidFill>
              <a:round/>
            </a:ln>
            <a:effectLst/>
          </c:spPr>
          <c:marker>
            <c:symbol val="none"/>
          </c:marker>
          <c:cat>
            <c:numRef>
              <c:f>Sheet2!$G$2:$G$141</c:f>
              <c:numCache>
                <c:formatCode>yyyy\-mm\-dd</c:formatCode>
                <c:ptCount val="140"/>
                <c:pt idx="0">
                  <c:v>42948</c:v>
                </c:pt>
                <c:pt idx="1">
                  <c:v>42917</c:v>
                </c:pt>
                <c:pt idx="2">
                  <c:v>42887</c:v>
                </c:pt>
                <c:pt idx="3">
                  <c:v>42856</c:v>
                </c:pt>
                <c:pt idx="4">
                  <c:v>42826</c:v>
                </c:pt>
                <c:pt idx="5">
                  <c:v>42795</c:v>
                </c:pt>
                <c:pt idx="6">
                  <c:v>42767</c:v>
                </c:pt>
                <c:pt idx="7">
                  <c:v>42736</c:v>
                </c:pt>
                <c:pt idx="8">
                  <c:v>42705</c:v>
                </c:pt>
                <c:pt idx="9">
                  <c:v>42675</c:v>
                </c:pt>
                <c:pt idx="10">
                  <c:v>42644</c:v>
                </c:pt>
                <c:pt idx="11">
                  <c:v>42614</c:v>
                </c:pt>
                <c:pt idx="12">
                  <c:v>42583</c:v>
                </c:pt>
                <c:pt idx="13">
                  <c:v>42552</c:v>
                </c:pt>
                <c:pt idx="14">
                  <c:v>42522</c:v>
                </c:pt>
                <c:pt idx="15">
                  <c:v>42491</c:v>
                </c:pt>
                <c:pt idx="16">
                  <c:v>42461</c:v>
                </c:pt>
                <c:pt idx="17">
                  <c:v>42430</c:v>
                </c:pt>
                <c:pt idx="18">
                  <c:v>42401</c:v>
                </c:pt>
                <c:pt idx="19">
                  <c:v>42370</c:v>
                </c:pt>
                <c:pt idx="20">
                  <c:v>42339</c:v>
                </c:pt>
                <c:pt idx="21">
                  <c:v>42309</c:v>
                </c:pt>
                <c:pt idx="22">
                  <c:v>42278</c:v>
                </c:pt>
                <c:pt idx="23">
                  <c:v>42248</c:v>
                </c:pt>
                <c:pt idx="24">
                  <c:v>42217</c:v>
                </c:pt>
                <c:pt idx="25">
                  <c:v>42186</c:v>
                </c:pt>
                <c:pt idx="26">
                  <c:v>42156</c:v>
                </c:pt>
                <c:pt idx="27">
                  <c:v>42125</c:v>
                </c:pt>
                <c:pt idx="28">
                  <c:v>42095</c:v>
                </c:pt>
                <c:pt idx="29">
                  <c:v>42064</c:v>
                </c:pt>
                <c:pt idx="30">
                  <c:v>42036</c:v>
                </c:pt>
                <c:pt idx="31">
                  <c:v>42005</c:v>
                </c:pt>
                <c:pt idx="32">
                  <c:v>41974</c:v>
                </c:pt>
                <c:pt idx="33">
                  <c:v>41944</c:v>
                </c:pt>
                <c:pt idx="34">
                  <c:v>41913</c:v>
                </c:pt>
                <c:pt idx="35">
                  <c:v>41883</c:v>
                </c:pt>
                <c:pt idx="36">
                  <c:v>41852</c:v>
                </c:pt>
                <c:pt idx="37">
                  <c:v>41821</c:v>
                </c:pt>
                <c:pt idx="38">
                  <c:v>41791</c:v>
                </c:pt>
                <c:pt idx="39">
                  <c:v>41760</c:v>
                </c:pt>
                <c:pt idx="40">
                  <c:v>41730</c:v>
                </c:pt>
                <c:pt idx="41">
                  <c:v>41699</c:v>
                </c:pt>
                <c:pt idx="42">
                  <c:v>41671</c:v>
                </c:pt>
                <c:pt idx="43">
                  <c:v>41640</c:v>
                </c:pt>
                <c:pt idx="44">
                  <c:v>41609</c:v>
                </c:pt>
                <c:pt idx="45">
                  <c:v>41579</c:v>
                </c:pt>
                <c:pt idx="46">
                  <c:v>41548</c:v>
                </c:pt>
                <c:pt idx="47">
                  <c:v>41518</c:v>
                </c:pt>
                <c:pt idx="48">
                  <c:v>41487</c:v>
                </c:pt>
                <c:pt idx="49">
                  <c:v>41456</c:v>
                </c:pt>
                <c:pt idx="50">
                  <c:v>41426</c:v>
                </c:pt>
                <c:pt idx="51">
                  <c:v>41395</c:v>
                </c:pt>
                <c:pt idx="52">
                  <c:v>41365</c:v>
                </c:pt>
                <c:pt idx="53">
                  <c:v>41334</c:v>
                </c:pt>
                <c:pt idx="54">
                  <c:v>41306</c:v>
                </c:pt>
                <c:pt idx="55">
                  <c:v>41275</c:v>
                </c:pt>
                <c:pt idx="56">
                  <c:v>41244</c:v>
                </c:pt>
                <c:pt idx="57">
                  <c:v>41214</c:v>
                </c:pt>
                <c:pt idx="58">
                  <c:v>41183</c:v>
                </c:pt>
                <c:pt idx="59">
                  <c:v>41153</c:v>
                </c:pt>
                <c:pt idx="60">
                  <c:v>41122</c:v>
                </c:pt>
                <c:pt idx="61">
                  <c:v>41091</c:v>
                </c:pt>
                <c:pt idx="62">
                  <c:v>41061</c:v>
                </c:pt>
                <c:pt idx="63">
                  <c:v>41030</c:v>
                </c:pt>
                <c:pt idx="64">
                  <c:v>41000</c:v>
                </c:pt>
                <c:pt idx="65">
                  <c:v>40969</c:v>
                </c:pt>
                <c:pt idx="66">
                  <c:v>40940</c:v>
                </c:pt>
                <c:pt idx="67">
                  <c:v>40909</c:v>
                </c:pt>
                <c:pt idx="68">
                  <c:v>40878</c:v>
                </c:pt>
                <c:pt idx="69">
                  <c:v>40848</c:v>
                </c:pt>
                <c:pt idx="70">
                  <c:v>40817</c:v>
                </c:pt>
                <c:pt idx="71">
                  <c:v>40787</c:v>
                </c:pt>
                <c:pt idx="72">
                  <c:v>40756</c:v>
                </c:pt>
                <c:pt idx="73">
                  <c:v>40725</c:v>
                </c:pt>
                <c:pt idx="74">
                  <c:v>40695</c:v>
                </c:pt>
                <c:pt idx="75">
                  <c:v>40664</c:v>
                </c:pt>
                <c:pt idx="76">
                  <c:v>40634</c:v>
                </c:pt>
                <c:pt idx="77">
                  <c:v>40603</c:v>
                </c:pt>
                <c:pt idx="78">
                  <c:v>40575</c:v>
                </c:pt>
                <c:pt idx="79">
                  <c:v>40544</c:v>
                </c:pt>
                <c:pt idx="80">
                  <c:v>40513</c:v>
                </c:pt>
                <c:pt idx="81">
                  <c:v>40483</c:v>
                </c:pt>
                <c:pt idx="82">
                  <c:v>40452</c:v>
                </c:pt>
                <c:pt idx="83">
                  <c:v>40422</c:v>
                </c:pt>
                <c:pt idx="84">
                  <c:v>40391</c:v>
                </c:pt>
                <c:pt idx="85">
                  <c:v>40360</c:v>
                </c:pt>
                <c:pt idx="86">
                  <c:v>40330</c:v>
                </c:pt>
                <c:pt idx="87">
                  <c:v>40299</c:v>
                </c:pt>
                <c:pt idx="88">
                  <c:v>40269</c:v>
                </c:pt>
                <c:pt idx="89">
                  <c:v>40238</c:v>
                </c:pt>
                <c:pt idx="90">
                  <c:v>40210</c:v>
                </c:pt>
                <c:pt idx="91">
                  <c:v>40179</c:v>
                </c:pt>
                <c:pt idx="92">
                  <c:v>40148</c:v>
                </c:pt>
                <c:pt idx="93">
                  <c:v>40118</c:v>
                </c:pt>
                <c:pt idx="94">
                  <c:v>40087</c:v>
                </c:pt>
                <c:pt idx="95">
                  <c:v>40057</c:v>
                </c:pt>
                <c:pt idx="96">
                  <c:v>40026</c:v>
                </c:pt>
                <c:pt idx="97">
                  <c:v>39995</c:v>
                </c:pt>
                <c:pt idx="98">
                  <c:v>39965</c:v>
                </c:pt>
                <c:pt idx="99">
                  <c:v>39934</c:v>
                </c:pt>
                <c:pt idx="100">
                  <c:v>39904</c:v>
                </c:pt>
                <c:pt idx="101">
                  <c:v>39873</c:v>
                </c:pt>
                <c:pt idx="102">
                  <c:v>39845</c:v>
                </c:pt>
                <c:pt idx="103">
                  <c:v>39814</c:v>
                </c:pt>
                <c:pt idx="104">
                  <c:v>39783</c:v>
                </c:pt>
                <c:pt idx="105">
                  <c:v>39753</c:v>
                </c:pt>
                <c:pt idx="106">
                  <c:v>39722</c:v>
                </c:pt>
                <c:pt idx="107">
                  <c:v>39692</c:v>
                </c:pt>
                <c:pt idx="108">
                  <c:v>39661</c:v>
                </c:pt>
                <c:pt idx="109">
                  <c:v>39630</c:v>
                </c:pt>
                <c:pt idx="110">
                  <c:v>39600</c:v>
                </c:pt>
                <c:pt idx="111">
                  <c:v>39569</c:v>
                </c:pt>
                <c:pt idx="112">
                  <c:v>39539</c:v>
                </c:pt>
                <c:pt idx="113">
                  <c:v>39508</c:v>
                </c:pt>
                <c:pt idx="114">
                  <c:v>39479</c:v>
                </c:pt>
                <c:pt idx="115">
                  <c:v>39448</c:v>
                </c:pt>
                <c:pt idx="116">
                  <c:v>39417</c:v>
                </c:pt>
                <c:pt idx="117">
                  <c:v>39387</c:v>
                </c:pt>
                <c:pt idx="118">
                  <c:v>39356</c:v>
                </c:pt>
                <c:pt idx="119">
                  <c:v>39326</c:v>
                </c:pt>
                <c:pt idx="120">
                  <c:v>39295</c:v>
                </c:pt>
                <c:pt idx="121">
                  <c:v>39264</c:v>
                </c:pt>
                <c:pt idx="122">
                  <c:v>39234</c:v>
                </c:pt>
                <c:pt idx="123">
                  <c:v>39203</c:v>
                </c:pt>
                <c:pt idx="124">
                  <c:v>39173</c:v>
                </c:pt>
                <c:pt idx="125">
                  <c:v>39142</c:v>
                </c:pt>
                <c:pt idx="126">
                  <c:v>39114</c:v>
                </c:pt>
                <c:pt idx="127">
                  <c:v>39083</c:v>
                </c:pt>
                <c:pt idx="128">
                  <c:v>39052</c:v>
                </c:pt>
                <c:pt idx="129">
                  <c:v>39022</c:v>
                </c:pt>
                <c:pt idx="130">
                  <c:v>38991</c:v>
                </c:pt>
                <c:pt idx="131">
                  <c:v>38961</c:v>
                </c:pt>
                <c:pt idx="132">
                  <c:v>38930</c:v>
                </c:pt>
                <c:pt idx="133">
                  <c:v>38899</c:v>
                </c:pt>
                <c:pt idx="134">
                  <c:v>38869</c:v>
                </c:pt>
                <c:pt idx="135">
                  <c:v>38838</c:v>
                </c:pt>
                <c:pt idx="136">
                  <c:v>38808</c:v>
                </c:pt>
                <c:pt idx="137">
                  <c:v>38777</c:v>
                </c:pt>
                <c:pt idx="138">
                  <c:v>38749</c:v>
                </c:pt>
                <c:pt idx="139">
                  <c:v>38718</c:v>
                </c:pt>
              </c:numCache>
            </c:numRef>
          </c:cat>
          <c:val>
            <c:numRef>
              <c:f>Sheet2!$H$2:$H$141</c:f>
              <c:numCache>
                <c:formatCode>0.00%</c:formatCode>
                <c:ptCount val="140"/>
                <c:pt idx="0">
                  <c:v>5.8042702398096585E-2</c:v>
                </c:pt>
                <c:pt idx="1">
                  <c:v>5.7569560637045214E-2</c:v>
                </c:pt>
                <c:pt idx="2">
                  <c:v>6.0567902789145658E-2</c:v>
                </c:pt>
                <c:pt idx="3">
                  <c:v>6.6297991355199565E-2</c:v>
                </c:pt>
                <c:pt idx="4">
                  <c:v>6.6624122527121951E-2</c:v>
                </c:pt>
                <c:pt idx="5">
                  <c:v>6.8605998197966367E-2</c:v>
                </c:pt>
                <c:pt idx="6">
                  <c:v>6.2657613967022366E-2</c:v>
                </c:pt>
                <c:pt idx="7">
                  <c:v>6.8693326374845029E-2</c:v>
                </c:pt>
                <c:pt idx="8">
                  <c:v>7.2758909583037865E-2</c:v>
                </c:pt>
                <c:pt idx="9">
                  <c:v>5.9519958594811413E-2</c:v>
                </c:pt>
                <c:pt idx="10">
                  <c:v>7.6756543987404058E-2</c:v>
                </c:pt>
                <c:pt idx="11">
                  <c:v>6.1055243567977008E-2</c:v>
                </c:pt>
                <c:pt idx="12">
                  <c:v>4.6249590566655688E-2</c:v>
                </c:pt>
                <c:pt idx="13">
                  <c:v>6.3954638359596486E-2</c:v>
                </c:pt>
                <c:pt idx="14">
                  <c:v>5.6120752709621559E-2</c:v>
                </c:pt>
                <c:pt idx="15">
                  <c:v>3.6978445718805708E-2</c:v>
                </c:pt>
                <c:pt idx="16">
                  <c:v>4.6061415220293722E-2</c:v>
                </c:pt>
                <c:pt idx="17">
                  <c:v>3.469401345142166E-2</c:v>
                </c:pt>
                <c:pt idx="18">
                  <c:v>5.9464273480852196E-2</c:v>
                </c:pt>
                <c:pt idx="19">
                  <c:v>4.6205296205296238E-2</c:v>
                </c:pt>
                <c:pt idx="20">
                  <c:v>6.4923478141514057E-2</c:v>
                </c:pt>
                <c:pt idx="21">
                  <c:v>6.1680060443711757E-2</c:v>
                </c:pt>
                <c:pt idx="22">
                  <c:v>6.4678354403855484E-2</c:v>
                </c:pt>
                <c:pt idx="23">
                  <c:v>7.883057414582606E-2</c:v>
                </c:pt>
                <c:pt idx="24">
                  <c:v>6.5470789418580269E-2</c:v>
                </c:pt>
                <c:pt idx="25">
                  <c:v>7.8120557293147638E-2</c:v>
                </c:pt>
                <c:pt idx="26">
                  <c:v>6.9858433520665897E-2</c:v>
                </c:pt>
                <c:pt idx="27">
                  <c:v>8.7760808776080779E-2</c:v>
                </c:pt>
                <c:pt idx="28">
                  <c:v>8.5349949282712612E-2</c:v>
                </c:pt>
                <c:pt idx="29">
                  <c:v>7.9505427359643555E-2</c:v>
                </c:pt>
                <c:pt idx="30">
                  <c:v>8.3506532066508307E-2</c:v>
                </c:pt>
                <c:pt idx="31">
                  <c:v>0.11464435146443518</c:v>
                </c:pt>
                <c:pt idx="32">
                  <c:v>9.6223292205837987E-2</c:v>
                </c:pt>
                <c:pt idx="33">
                  <c:v>8.4550059594755658E-2</c:v>
                </c:pt>
                <c:pt idx="34">
                  <c:v>7.8818476377062879E-2</c:v>
                </c:pt>
                <c:pt idx="35">
                  <c:v>7.7828397873955957E-2</c:v>
                </c:pt>
                <c:pt idx="36">
                  <c:v>8.6860870884539518E-2</c:v>
                </c:pt>
                <c:pt idx="37">
                  <c:v>6.9321982365460666E-2</c:v>
                </c:pt>
                <c:pt idx="38">
                  <c:v>7.1499352084762519E-2</c:v>
                </c:pt>
                <c:pt idx="39">
                  <c:v>7.2598631085134271E-2</c:v>
                </c:pt>
                <c:pt idx="40">
                  <c:v>6.2019082794706172E-2</c:v>
                </c:pt>
                <c:pt idx="41">
                  <c:v>7.8539308419910026E-2</c:v>
                </c:pt>
                <c:pt idx="42">
                  <c:v>3.3049612759757797E-2</c:v>
                </c:pt>
                <c:pt idx="43">
                  <c:v>1.3102119460500963E-2</c:v>
                </c:pt>
                <c:pt idx="44">
                  <c:v>3.0947025517722868E-2</c:v>
                </c:pt>
                <c:pt idx="45">
                  <c:v>5.8424662934637023E-2</c:v>
                </c:pt>
                <c:pt idx="46">
                  <c:v>6.8174500965872353E-2</c:v>
                </c:pt>
                <c:pt idx="47">
                  <c:v>4.5238095238095237E-2</c:v>
                </c:pt>
                <c:pt idx="48">
                  <c:v>6.5987384764677456E-2</c:v>
                </c:pt>
                <c:pt idx="49">
                  <c:v>6.9506544183399729E-2</c:v>
                </c:pt>
                <c:pt idx="50">
                  <c:v>7.453517896633631E-2</c:v>
                </c:pt>
                <c:pt idx="51">
                  <c:v>6.512123197903015E-2</c:v>
                </c:pt>
                <c:pt idx="52">
                  <c:v>6.1244487996080357E-2</c:v>
                </c:pt>
                <c:pt idx="53">
                  <c:v>5.6347256347256312E-2</c:v>
                </c:pt>
                <c:pt idx="54">
                  <c:v>7.1745562130177479E-2</c:v>
                </c:pt>
                <c:pt idx="55">
                  <c:v>7.8015952143569378E-2</c:v>
                </c:pt>
                <c:pt idx="56">
                  <c:v>8.7191162829918081E-2</c:v>
                </c:pt>
                <c:pt idx="57">
                  <c:v>7.7112526539278095E-2</c:v>
                </c:pt>
                <c:pt idx="58">
                  <c:v>5.1811716898069793E-2</c:v>
                </c:pt>
                <c:pt idx="59">
                  <c:v>8.4617371094086208E-2</c:v>
                </c:pt>
                <c:pt idx="60">
                  <c:v>8.4832002807263635E-2</c:v>
                </c:pt>
                <c:pt idx="61">
                  <c:v>7.4980337324128246E-2</c:v>
                </c:pt>
                <c:pt idx="62">
                  <c:v>8.3414677433667581E-2</c:v>
                </c:pt>
                <c:pt idx="63">
                  <c:v>7.8731112485640992E-2</c:v>
                </c:pt>
                <c:pt idx="64">
                  <c:v>7.0454545454545381E-2</c:v>
                </c:pt>
                <c:pt idx="65">
                  <c:v>5.9436008676789588E-2</c:v>
                </c:pt>
                <c:pt idx="66">
                  <c:v>7.0938215102974739E-2</c:v>
                </c:pt>
                <c:pt idx="67">
                  <c:v>5.8947738870314979E-2</c:v>
                </c:pt>
                <c:pt idx="68">
                  <c:v>5.0491629019399409E-2</c:v>
                </c:pt>
                <c:pt idx="69">
                  <c:v>4.5551411827384085E-2</c:v>
                </c:pt>
                <c:pt idx="70">
                  <c:v>4.7906316536550746E-2</c:v>
                </c:pt>
                <c:pt idx="71">
                  <c:v>5.7821890366053542E-2</c:v>
                </c:pt>
                <c:pt idx="72">
                  <c:v>4.1384980814909725E-2</c:v>
                </c:pt>
                <c:pt idx="73">
                  <c:v>5.1263206247129038E-2</c:v>
                </c:pt>
                <c:pt idx="74">
                  <c:v>4.2364258625474223E-2</c:v>
                </c:pt>
                <c:pt idx="75">
                  <c:v>5.2156935663815678E-2</c:v>
                </c:pt>
                <c:pt idx="76">
                  <c:v>6.6965118448050698E-2</c:v>
                </c:pt>
                <c:pt idx="77">
                  <c:v>7.0798104617671692E-2</c:v>
                </c:pt>
                <c:pt idx="78">
                  <c:v>0.10225067908420653</c:v>
                </c:pt>
                <c:pt idx="79">
                  <c:v>0.10531945930176015</c:v>
                </c:pt>
                <c:pt idx="80">
                  <c:v>8.4333877629430593E-2</c:v>
                </c:pt>
                <c:pt idx="81">
                  <c:v>8.5180188861052317E-2</c:v>
                </c:pt>
                <c:pt idx="82">
                  <c:v>0.10966725733412098</c:v>
                </c:pt>
                <c:pt idx="83">
                  <c:v>9.0349483717235904E-2</c:v>
                </c:pt>
                <c:pt idx="84">
                  <c:v>-1.4317874831157219E-2</c:v>
                </c:pt>
                <c:pt idx="85">
                  <c:v>5.2707930367504832E-2</c:v>
                </c:pt>
                <c:pt idx="86">
                  <c:v>6.5333070555774489E-2</c:v>
                </c:pt>
                <c:pt idx="87">
                  <c:v>6.8335319825188673E-2</c:v>
                </c:pt>
                <c:pt idx="88">
                  <c:v>8.7313659872223934E-2</c:v>
                </c:pt>
                <c:pt idx="89">
                  <c:v>8.2470079452881428E-2</c:v>
                </c:pt>
                <c:pt idx="90">
                  <c:v>2.4346616317201631E-2</c:v>
                </c:pt>
                <c:pt idx="91">
                  <c:v>3.0238002341005745E-3</c:v>
                </c:pt>
                <c:pt idx="92">
                  <c:v>4.6962992759452871E-2</c:v>
                </c:pt>
                <c:pt idx="93">
                  <c:v>2.691470413615667E-2</c:v>
                </c:pt>
                <c:pt idx="94">
                  <c:v>4.9246528119767559E-4</c:v>
                </c:pt>
                <c:pt idx="95">
                  <c:v>-5.1332768201940285E-2</c:v>
                </c:pt>
                <c:pt idx="96">
                  <c:v>4.8864356166863554E-3</c:v>
                </c:pt>
                <c:pt idx="97">
                  <c:v>-4.9020509518991957E-2</c:v>
                </c:pt>
                <c:pt idx="98">
                  <c:v>-8.9865470852017973E-2</c:v>
                </c:pt>
                <c:pt idx="99">
                  <c:v>-0.1047483549706562</c:v>
                </c:pt>
                <c:pt idx="100">
                  <c:v>-0.11742593752796915</c:v>
                </c:pt>
                <c:pt idx="101">
                  <c:v>-0.10857091626322407</c:v>
                </c:pt>
                <c:pt idx="102">
                  <c:v>-9.9266022198353107E-2</c:v>
                </c:pt>
                <c:pt idx="103">
                  <c:v>-9.6660498722354424E-2</c:v>
                </c:pt>
                <c:pt idx="104">
                  <c:v>-0.13266463148713478</c:v>
                </c:pt>
                <c:pt idx="105">
                  <c:v>-0.12683601175047526</c:v>
                </c:pt>
                <c:pt idx="106">
                  <c:v>-0.12654852030282185</c:v>
                </c:pt>
                <c:pt idx="107">
                  <c:v>-8.866952789699567E-2</c:v>
                </c:pt>
                <c:pt idx="108">
                  <c:v>-4.0045170257123119E-2</c:v>
                </c:pt>
                <c:pt idx="109">
                  <c:v>-4.3374978004575009E-2</c:v>
                </c:pt>
                <c:pt idx="110">
                  <c:v>-1.8572308775635871E-2</c:v>
                </c:pt>
                <c:pt idx="111">
                  <c:v>-2.1661591996520305E-2</c:v>
                </c:pt>
                <c:pt idx="112">
                  <c:v>-1.0538434289762744E-2</c:v>
                </c:pt>
                <c:pt idx="113">
                  <c:v>-6.5906661916635767E-3</c:v>
                </c:pt>
                <c:pt idx="114">
                  <c:v>-2.8561228132810115E-3</c:v>
                </c:pt>
                <c:pt idx="115">
                  <c:v>1.0686615014694095E-2</c:v>
                </c:pt>
                <c:pt idx="116">
                  <c:v>2.3295251695822836E-2</c:v>
                </c:pt>
                <c:pt idx="117">
                  <c:v>4.7041794825402564E-2</c:v>
                </c:pt>
                <c:pt idx="118">
                  <c:v>5.3853127833182315E-2</c:v>
                </c:pt>
                <c:pt idx="119">
                  <c:v>5.6785195936139246E-2</c:v>
                </c:pt>
                <c:pt idx="120">
                  <c:v>6.3660722535341482E-2</c:v>
                </c:pt>
                <c:pt idx="121">
                  <c:v>3.2803271240345218E-2</c:v>
                </c:pt>
                <c:pt idx="122">
                  <c:v>4.6325290108675587E-2</c:v>
                </c:pt>
                <c:pt idx="123">
                  <c:v>7.2895277207392112E-2</c:v>
                </c:pt>
                <c:pt idx="124">
                  <c:v>4.2466765140324964E-2</c:v>
                </c:pt>
                <c:pt idx="125">
                  <c:v>3.8091715976331403E-2</c:v>
                </c:pt>
                <c:pt idx="126">
                  <c:v>4.2911663408731399E-2</c:v>
                </c:pt>
                <c:pt idx="127">
                  <c:v>3.1887520676346301E-2</c:v>
                </c:pt>
                <c:pt idx="128">
                  <c:v>6.1286350288907873E-2</c:v>
                </c:pt>
                <c:pt idx="129">
                  <c:v>6.308905558761313E-2</c:v>
                </c:pt>
                <c:pt idx="130">
                  <c:v>8.0313418217433888E-2</c:v>
                </c:pt>
                <c:pt idx="131">
                  <c:v>6.9979617587110687E-2</c:v>
                </c:pt>
                <c:pt idx="132">
                  <c:v>2.3354765506807911E-2</c:v>
                </c:pt>
                <c:pt idx="133">
                  <c:v>-1.2118491921005385E-2</c:v>
                </c:pt>
                <c:pt idx="134">
                  <c:v>1.0610573343261227E-2</c:v>
                </c:pt>
                <c:pt idx="135">
                  <c:v>4.7414214488219877E-2</c:v>
                </c:pt>
                <c:pt idx="136">
                  <c:v>1.3473053892215654E-2</c:v>
                </c:pt>
                <c:pt idx="137">
                  <c:v>4.3612504824391947E-2</c:v>
                </c:pt>
                <c:pt idx="138">
                  <c:v>4.8302107728337242E-2</c:v>
                </c:pt>
                <c:pt idx="139">
                  <c:v>6.9378930817610082E-2</c:v>
                </c:pt>
              </c:numCache>
            </c:numRef>
          </c:val>
          <c:smooth val="0"/>
        </c:ser>
        <c:dLbls>
          <c:showLegendKey val="0"/>
          <c:showVal val="0"/>
          <c:showCatName val="0"/>
          <c:showSerName val="0"/>
          <c:showPercent val="0"/>
          <c:showBubbleSize val="0"/>
        </c:dLbls>
        <c:marker val="1"/>
        <c:smooth val="0"/>
        <c:axId val="-1642438416"/>
        <c:axId val="-1580501568"/>
      </c:lineChart>
      <c:dateAx>
        <c:axId val="-1580504832"/>
        <c:scaling>
          <c:orientation val="minMax"/>
        </c:scaling>
        <c:delete val="0"/>
        <c:axPos val="b"/>
        <c:numFmt formatCode="yyyy\-mm\-dd"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580502656"/>
        <c:crosses val="autoZero"/>
        <c:auto val="0"/>
        <c:lblOffset val="100"/>
        <c:baseTimeUnit val="months"/>
      </c:dateAx>
      <c:valAx>
        <c:axId val="-15805026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0504832"/>
        <c:crosses val="autoZero"/>
        <c:crossBetween val="between"/>
      </c:valAx>
      <c:valAx>
        <c:axId val="-158050156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438416"/>
        <c:crosses val="max"/>
        <c:crossBetween val="between"/>
      </c:valAx>
      <c:dateAx>
        <c:axId val="-1642438416"/>
        <c:scaling>
          <c:orientation val="minMax"/>
        </c:scaling>
        <c:delete val="1"/>
        <c:axPos val="b"/>
        <c:numFmt formatCode="yyyy\-mm\-dd" sourceLinked="1"/>
        <c:majorTickMark val="out"/>
        <c:minorTickMark val="none"/>
        <c:tickLblPos val="nextTo"/>
        <c:crossAx val="-1580501568"/>
        <c:crosses val="autoZero"/>
        <c:auto val="1"/>
        <c:lblOffset val="100"/>
        <c:baseTimeUnit val="month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[All Economic Data (Recovered).xlsx]Monthly Pivot Chart!PivotTable4</c:name>
    <c:fmtId val="17"/>
  </c:pivotSource>
  <c:chart>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34925" cap="rnd">
            <a:solidFill>
              <a:srgbClr val="8FB8E9"/>
            </a:solidFill>
            <a:prstDash val="sysDot"/>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34925" cap="rnd">
            <a:solidFill>
              <a:srgbClr val="8FB8E9"/>
            </a:solidFill>
            <a:prstDash val="sysDot"/>
            <a:round/>
          </a:ln>
          <a:effectLst/>
        </c:spPr>
        <c:marker>
          <c:symbol val="none"/>
        </c:marker>
      </c:pivotFmt>
      <c:pivotFmt>
        <c:idx val="4"/>
        <c:spPr>
          <a:solidFill>
            <a:schemeClr val="accent1"/>
          </a:solidFill>
          <a:ln w="28575" cap="rnd">
            <a:solidFill>
              <a:schemeClr val="accent1"/>
            </a:solidFill>
            <a:round/>
          </a:ln>
          <a:effectLst/>
        </c:spPr>
        <c:marker>
          <c:symbol val="none"/>
        </c:marker>
      </c:pivotFmt>
      <c:pivotFmt>
        <c:idx val="5"/>
        <c:spPr>
          <a:solidFill>
            <a:schemeClr val="accent1"/>
          </a:solidFill>
          <a:ln w="34925" cap="rnd">
            <a:solidFill>
              <a:srgbClr val="8FB8E9"/>
            </a:solidFill>
            <a:prstDash val="sysDot"/>
            <a:round/>
          </a:ln>
          <a:effectLst/>
        </c:spPr>
        <c:marker>
          <c:symbol val="none"/>
        </c:marker>
      </c:pivotFmt>
    </c:pivotFmts>
    <c:plotArea>
      <c:layout>
        <c:manualLayout>
          <c:layoutTarget val="inner"/>
          <c:xMode val="edge"/>
          <c:yMode val="edge"/>
          <c:x val="8.2080304571940155E-2"/>
          <c:y val="3.6166739000144665E-2"/>
          <c:w val="0.87117022479291373"/>
          <c:h val="0.83264471862277056"/>
        </c:manualLayout>
      </c:layout>
      <c:lineChart>
        <c:grouping val="standard"/>
        <c:varyColors val="0"/>
        <c:ser>
          <c:idx val="0"/>
          <c:order val="0"/>
          <c:tx>
            <c:strRef>
              <c:f>'Monthly Pivot Chart'!$F$1</c:f>
              <c:strCache>
                <c:ptCount val="1"/>
                <c:pt idx="0">
                  <c:v>Disposable Personal Income Seasonally Adjusted Annual Rate</c:v>
                </c:pt>
              </c:strCache>
            </c:strRef>
          </c:tx>
          <c:spPr>
            <a:ln w="28575" cap="rnd">
              <a:solidFill>
                <a:schemeClr val="accent1">
                  <a:shade val="76000"/>
                </a:schemeClr>
              </a:solidFill>
              <a:round/>
            </a:ln>
            <a:effectLst/>
          </c:spPr>
          <c:marker>
            <c:symbol val="none"/>
          </c:marker>
          <c:cat>
            <c:strRef>
              <c:f>'Monthly Pivot Chart'!$E$2:$E$153</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Chart'!$F$2:$F$153</c:f>
              <c:numCache>
                <c:formatCode>General</c:formatCode>
                <c:ptCount val="152"/>
                <c:pt idx="0">
                  <c:v>9148.5</c:v>
                </c:pt>
                <c:pt idx="1">
                  <c:v>9179</c:v>
                </c:pt>
                <c:pt idx="2">
                  <c:v>9235.1</c:v>
                </c:pt>
                <c:pt idx="3">
                  <c:v>9279.7000000000007</c:v>
                </c:pt>
                <c:pt idx="4">
                  <c:v>9326.7000000000007</c:v>
                </c:pt>
                <c:pt idx="5">
                  <c:v>9359.1</c:v>
                </c:pt>
                <c:pt idx="6">
                  <c:v>9422.6</c:v>
                </c:pt>
                <c:pt idx="7">
                  <c:v>9476</c:v>
                </c:pt>
                <c:pt idx="8">
                  <c:v>9518.7000000000007</c:v>
                </c:pt>
                <c:pt idx="9">
                  <c:v>9578.4</c:v>
                </c:pt>
                <c:pt idx="10">
                  <c:v>9622.2000000000007</c:v>
                </c:pt>
                <c:pt idx="11">
                  <c:v>9675.2999999999993</c:v>
                </c:pt>
                <c:pt idx="12">
                  <c:v>9848.2000000000007</c:v>
                </c:pt>
                <c:pt idx="13">
                  <c:v>9894.7000000000007</c:v>
                </c:pt>
                <c:pt idx="14">
                  <c:v>9929.2000000000007</c:v>
                </c:pt>
                <c:pt idx="15">
                  <c:v>9957.7000000000007</c:v>
                </c:pt>
                <c:pt idx="16">
                  <c:v>9971.2000000000007</c:v>
                </c:pt>
                <c:pt idx="17">
                  <c:v>10017</c:v>
                </c:pt>
                <c:pt idx="18">
                  <c:v>10049.700000000001</c:v>
                </c:pt>
                <c:pt idx="19">
                  <c:v>10079.700000000001</c:v>
                </c:pt>
                <c:pt idx="20">
                  <c:v>10116.6</c:v>
                </c:pt>
                <c:pt idx="21">
                  <c:v>10147.799999999999</c:v>
                </c:pt>
                <c:pt idx="22">
                  <c:v>10186.299999999999</c:v>
                </c:pt>
                <c:pt idx="23">
                  <c:v>10254.700000000001</c:v>
                </c:pt>
                <c:pt idx="24">
                  <c:v>10295.700000000001</c:v>
                </c:pt>
                <c:pt idx="25">
                  <c:v>10356.6</c:v>
                </c:pt>
                <c:pt idx="26">
                  <c:v>10424.200000000001</c:v>
                </c:pt>
                <c:pt idx="27">
                  <c:v>10442.299999999999</c:v>
                </c:pt>
                <c:pt idx="28">
                  <c:v>10466.5</c:v>
                </c:pt>
                <c:pt idx="29">
                  <c:v>10476</c:v>
                </c:pt>
                <c:pt idx="30">
                  <c:v>10515.3</c:v>
                </c:pt>
                <c:pt idx="31">
                  <c:v>10530.6</c:v>
                </c:pt>
                <c:pt idx="32">
                  <c:v>10598.3</c:v>
                </c:pt>
                <c:pt idx="33">
                  <c:v>10609.7</c:v>
                </c:pt>
                <c:pt idx="34">
                  <c:v>10652.5</c:v>
                </c:pt>
                <c:pt idx="35">
                  <c:v>10726.6</c:v>
                </c:pt>
                <c:pt idx="36">
                  <c:v>10785.5</c:v>
                </c:pt>
                <c:pt idx="37">
                  <c:v>10828</c:v>
                </c:pt>
                <c:pt idx="38">
                  <c:v>10884.5</c:v>
                </c:pt>
                <c:pt idx="39">
                  <c:v>10869.2</c:v>
                </c:pt>
                <c:pt idx="40">
                  <c:v>11442</c:v>
                </c:pt>
                <c:pt idx="41">
                  <c:v>11217.4</c:v>
                </c:pt>
                <c:pt idx="42">
                  <c:v>11087.9</c:v>
                </c:pt>
                <c:pt idx="43">
                  <c:v>10990.1</c:v>
                </c:pt>
                <c:pt idx="44">
                  <c:v>11013.4</c:v>
                </c:pt>
                <c:pt idx="45">
                  <c:v>11007.7</c:v>
                </c:pt>
                <c:pt idx="46">
                  <c:v>10958.6</c:v>
                </c:pt>
                <c:pt idx="47">
                  <c:v>10860.1</c:v>
                </c:pt>
                <c:pt idx="48">
                  <c:v>10912.4</c:v>
                </c:pt>
                <c:pt idx="49">
                  <c:v>10837.9</c:v>
                </c:pt>
                <c:pt idx="50">
                  <c:v>10828.5</c:v>
                </c:pt>
                <c:pt idx="51">
                  <c:v>10903.9</c:v>
                </c:pt>
                <c:pt idx="52">
                  <c:v>11088.5</c:v>
                </c:pt>
                <c:pt idx="53">
                  <c:v>10965.3</c:v>
                </c:pt>
                <c:pt idx="54">
                  <c:v>10921.6</c:v>
                </c:pt>
                <c:pt idx="55">
                  <c:v>10923.6</c:v>
                </c:pt>
                <c:pt idx="56">
                  <c:v>10956.5</c:v>
                </c:pt>
                <c:pt idx="57">
                  <c:v>10945.4</c:v>
                </c:pt>
                <c:pt idx="58">
                  <c:v>10996.3</c:v>
                </c:pt>
                <c:pt idx="59">
                  <c:v>11040.4</c:v>
                </c:pt>
                <c:pt idx="60">
                  <c:v>11041.1</c:v>
                </c:pt>
                <c:pt idx="61">
                  <c:v>11023</c:v>
                </c:pt>
                <c:pt idx="62">
                  <c:v>11060.3</c:v>
                </c:pt>
                <c:pt idx="63">
                  <c:v>11141.1</c:v>
                </c:pt>
                <c:pt idx="64">
                  <c:v>11220.6</c:v>
                </c:pt>
                <c:pt idx="65">
                  <c:v>11231.2</c:v>
                </c:pt>
                <c:pt idx="66">
                  <c:v>11253.9</c:v>
                </c:pt>
                <c:pt idx="67">
                  <c:v>11304.7</c:v>
                </c:pt>
                <c:pt idx="68">
                  <c:v>11301.3</c:v>
                </c:pt>
                <c:pt idx="69">
                  <c:v>11355.5</c:v>
                </c:pt>
                <c:pt idx="70">
                  <c:v>11407.2</c:v>
                </c:pt>
                <c:pt idx="71">
                  <c:v>11514.5</c:v>
                </c:pt>
                <c:pt idx="72">
                  <c:v>11600.4</c:v>
                </c:pt>
                <c:pt idx="73">
                  <c:v>11664.6</c:v>
                </c:pt>
                <c:pt idx="74">
                  <c:v>11691.7</c:v>
                </c:pt>
                <c:pt idx="75">
                  <c:v>11712.1</c:v>
                </c:pt>
                <c:pt idx="76">
                  <c:v>11744</c:v>
                </c:pt>
                <c:pt idx="77">
                  <c:v>11798.8</c:v>
                </c:pt>
                <c:pt idx="78">
                  <c:v>11869</c:v>
                </c:pt>
                <c:pt idx="79">
                  <c:v>11888</c:v>
                </c:pt>
                <c:pt idx="80">
                  <c:v>11873</c:v>
                </c:pt>
                <c:pt idx="81">
                  <c:v>11890.7</c:v>
                </c:pt>
                <c:pt idx="82">
                  <c:v>11895.5</c:v>
                </c:pt>
                <c:pt idx="83">
                  <c:v>11988.6</c:v>
                </c:pt>
                <c:pt idx="84">
                  <c:v>12107.1</c:v>
                </c:pt>
                <c:pt idx="85">
                  <c:v>12201.4</c:v>
                </c:pt>
                <c:pt idx="86">
                  <c:v>12261.4</c:v>
                </c:pt>
                <c:pt idx="87">
                  <c:v>12310.5</c:v>
                </c:pt>
                <c:pt idx="88">
                  <c:v>12314.5</c:v>
                </c:pt>
                <c:pt idx="89">
                  <c:v>12339</c:v>
                </c:pt>
                <c:pt idx="90">
                  <c:v>12310</c:v>
                </c:pt>
                <c:pt idx="91">
                  <c:v>12329.4</c:v>
                </c:pt>
                <c:pt idx="92">
                  <c:v>12426.9</c:v>
                </c:pt>
                <c:pt idx="93">
                  <c:v>12536.6</c:v>
                </c:pt>
                <c:pt idx="94">
                  <c:v>12689</c:v>
                </c:pt>
                <c:pt idx="95">
                  <c:v>13018.8</c:v>
                </c:pt>
                <c:pt idx="96">
                  <c:v>12230.7</c:v>
                </c:pt>
                <c:pt idx="97">
                  <c:v>12274.6</c:v>
                </c:pt>
                <c:pt idx="98">
                  <c:v>12272.5</c:v>
                </c:pt>
                <c:pt idx="99">
                  <c:v>12266.8</c:v>
                </c:pt>
                <c:pt idx="100">
                  <c:v>12345.2</c:v>
                </c:pt>
                <c:pt idx="101">
                  <c:v>12395.7</c:v>
                </c:pt>
                <c:pt idx="102">
                  <c:v>12401.8</c:v>
                </c:pt>
                <c:pt idx="103">
                  <c:v>12456.6</c:v>
                </c:pt>
                <c:pt idx="104">
                  <c:v>12503.1</c:v>
                </c:pt>
                <c:pt idx="105">
                  <c:v>12487.6</c:v>
                </c:pt>
                <c:pt idx="106">
                  <c:v>12539.1</c:v>
                </c:pt>
                <c:pt idx="107">
                  <c:v>12576.3</c:v>
                </c:pt>
                <c:pt idx="108">
                  <c:v>12643.4</c:v>
                </c:pt>
                <c:pt idx="109">
                  <c:v>12731.5</c:v>
                </c:pt>
                <c:pt idx="110">
                  <c:v>12828.2</c:v>
                </c:pt>
                <c:pt idx="111">
                  <c:v>12888</c:v>
                </c:pt>
                <c:pt idx="112">
                  <c:v>12953.4</c:v>
                </c:pt>
                <c:pt idx="113">
                  <c:v>13025.8</c:v>
                </c:pt>
                <c:pt idx="114">
                  <c:v>13070.2</c:v>
                </c:pt>
                <c:pt idx="115">
                  <c:v>13135.8</c:v>
                </c:pt>
                <c:pt idx="116">
                  <c:v>13181.5</c:v>
                </c:pt>
                <c:pt idx="117">
                  <c:v>13255.9</c:v>
                </c:pt>
                <c:pt idx="118">
                  <c:v>13320.1</c:v>
                </c:pt>
                <c:pt idx="119">
                  <c:v>13357.8</c:v>
                </c:pt>
                <c:pt idx="120">
                  <c:v>13345.9</c:v>
                </c:pt>
                <c:pt idx="121">
                  <c:v>13417.1</c:v>
                </c:pt>
                <c:pt idx="122">
                  <c:v>13429.8</c:v>
                </c:pt>
                <c:pt idx="123">
                  <c:v>13514.3</c:v>
                </c:pt>
                <c:pt idx="124">
                  <c:v>13594.2</c:v>
                </c:pt>
                <c:pt idx="125">
                  <c:v>13637.6</c:v>
                </c:pt>
                <c:pt idx="126">
                  <c:v>13655.1</c:v>
                </c:pt>
                <c:pt idx="127">
                  <c:v>13689.4</c:v>
                </c:pt>
                <c:pt idx="128">
                  <c:v>13719</c:v>
                </c:pt>
                <c:pt idx="129">
                  <c:v>13780.7</c:v>
                </c:pt>
                <c:pt idx="130">
                  <c:v>13795.8</c:v>
                </c:pt>
                <c:pt idx="131">
                  <c:v>13801.5</c:v>
                </c:pt>
                <c:pt idx="132">
                  <c:v>13816.8</c:v>
                </c:pt>
                <c:pt idx="133">
                  <c:v>13802.6</c:v>
                </c:pt>
                <c:pt idx="134">
                  <c:v>13846.9</c:v>
                </c:pt>
                <c:pt idx="135">
                  <c:v>13921.6</c:v>
                </c:pt>
                <c:pt idx="136">
                  <c:v>13959.8</c:v>
                </c:pt>
                <c:pt idx="137">
                  <c:v>13996.8</c:v>
                </c:pt>
                <c:pt idx="138">
                  <c:v>14034.6</c:v>
                </c:pt>
                <c:pt idx="139">
                  <c:v>14040.7</c:v>
                </c:pt>
                <c:pt idx="140">
                  <c:v>14057.5</c:v>
                </c:pt>
                <c:pt idx="141">
                  <c:v>14059.6</c:v>
                </c:pt>
                <c:pt idx="142">
                  <c:v>14041.2</c:v>
                </c:pt>
                <c:pt idx="143">
                  <c:v>14044.8</c:v>
                </c:pt>
                <c:pt idx="144">
                  <c:v>14168.7</c:v>
                </c:pt>
                <c:pt idx="145">
                  <c:v>14234</c:v>
                </c:pt>
                <c:pt idx="146">
                  <c:v>14276.6</c:v>
                </c:pt>
                <c:pt idx="147">
                  <c:v>14309.2</c:v>
                </c:pt>
                <c:pt idx="148">
                  <c:v>14371.6</c:v>
                </c:pt>
                <c:pt idx="149">
                  <c:v>14373.7</c:v>
                </c:pt>
                <c:pt idx="150">
                  <c:v>14402.5</c:v>
                </c:pt>
                <c:pt idx="151">
                  <c:v>14417.4</c:v>
                </c:pt>
              </c:numCache>
            </c:numRef>
          </c:val>
          <c:smooth val="0"/>
        </c:ser>
        <c:dLbls>
          <c:showLegendKey val="0"/>
          <c:showVal val="0"/>
          <c:showCatName val="0"/>
          <c:showSerName val="0"/>
          <c:showPercent val="0"/>
          <c:showBubbleSize val="0"/>
        </c:dLbls>
        <c:marker val="1"/>
        <c:smooth val="0"/>
        <c:axId val="-1688920704"/>
        <c:axId val="-1688933760"/>
      </c:lineChart>
      <c:lineChart>
        <c:grouping val="standard"/>
        <c:varyColors val="0"/>
        <c:ser>
          <c:idx val="1"/>
          <c:order val="1"/>
          <c:tx>
            <c:strRef>
              <c:f>'Monthly Pivot Chart'!$G$1</c:f>
              <c:strCache>
                <c:ptCount val="1"/>
                <c:pt idx="0">
                  <c:v>Personal Saving Rate Seasonally Adjusted Annual Rate</c:v>
                </c:pt>
              </c:strCache>
            </c:strRef>
          </c:tx>
          <c:spPr>
            <a:ln w="34925" cap="rnd">
              <a:solidFill>
                <a:srgbClr val="8FB8E9"/>
              </a:solidFill>
              <a:prstDash val="sysDot"/>
              <a:round/>
            </a:ln>
            <a:effectLst/>
          </c:spPr>
          <c:marker>
            <c:symbol val="none"/>
          </c:marker>
          <c:cat>
            <c:strRef>
              <c:f>'Monthly Pivot Chart'!$E$2:$E$153</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Chart'!$G$2:$G$153</c:f>
              <c:numCache>
                <c:formatCode>General</c:formatCode>
                <c:ptCount val="152"/>
                <c:pt idx="0">
                  <c:v>3.2</c:v>
                </c:pt>
                <c:pt idx="1">
                  <c:v>2.9</c:v>
                </c:pt>
                <c:pt idx="2">
                  <c:v>2.9</c:v>
                </c:pt>
                <c:pt idx="3">
                  <c:v>2.2000000000000002</c:v>
                </c:pt>
                <c:pt idx="4">
                  <c:v>3</c:v>
                </c:pt>
                <c:pt idx="5">
                  <c:v>2.2999999999999998</c:v>
                </c:pt>
                <c:pt idx="6">
                  <c:v>1.9</c:v>
                </c:pt>
                <c:pt idx="7">
                  <c:v>2.4</c:v>
                </c:pt>
                <c:pt idx="8">
                  <c:v>2.2999999999999998</c:v>
                </c:pt>
                <c:pt idx="9">
                  <c:v>2.6</c:v>
                </c:pt>
                <c:pt idx="10">
                  <c:v>2.7</c:v>
                </c:pt>
                <c:pt idx="11">
                  <c:v>2.8</c:v>
                </c:pt>
                <c:pt idx="12">
                  <c:v>3.8</c:v>
                </c:pt>
                <c:pt idx="13">
                  <c:v>3.8</c:v>
                </c:pt>
                <c:pt idx="14">
                  <c:v>3.8</c:v>
                </c:pt>
                <c:pt idx="15">
                  <c:v>3.4</c:v>
                </c:pt>
                <c:pt idx="16">
                  <c:v>3.2</c:v>
                </c:pt>
                <c:pt idx="17">
                  <c:v>3.4</c:v>
                </c:pt>
                <c:pt idx="18">
                  <c:v>2.9</c:v>
                </c:pt>
                <c:pt idx="19">
                  <c:v>3</c:v>
                </c:pt>
                <c:pt idx="20">
                  <c:v>3</c:v>
                </c:pt>
                <c:pt idx="21">
                  <c:v>3.1</c:v>
                </c:pt>
                <c:pt idx="22">
                  <c:v>3.2</c:v>
                </c:pt>
                <c:pt idx="23">
                  <c:v>3</c:v>
                </c:pt>
                <c:pt idx="24">
                  <c:v>3</c:v>
                </c:pt>
                <c:pt idx="25">
                  <c:v>3.3</c:v>
                </c:pt>
                <c:pt idx="26">
                  <c:v>3.6</c:v>
                </c:pt>
                <c:pt idx="27">
                  <c:v>3.2</c:v>
                </c:pt>
                <c:pt idx="28">
                  <c:v>3</c:v>
                </c:pt>
                <c:pt idx="29">
                  <c:v>2.8</c:v>
                </c:pt>
                <c:pt idx="30">
                  <c:v>2.8</c:v>
                </c:pt>
                <c:pt idx="31">
                  <c:v>2.6</c:v>
                </c:pt>
                <c:pt idx="32">
                  <c:v>2.8</c:v>
                </c:pt>
                <c:pt idx="33">
                  <c:v>2.8</c:v>
                </c:pt>
                <c:pt idx="34">
                  <c:v>2.5</c:v>
                </c:pt>
                <c:pt idx="35">
                  <c:v>3</c:v>
                </c:pt>
                <c:pt idx="36">
                  <c:v>3.3</c:v>
                </c:pt>
                <c:pt idx="37">
                  <c:v>3.8</c:v>
                </c:pt>
                <c:pt idx="38">
                  <c:v>3.9</c:v>
                </c:pt>
                <c:pt idx="39">
                  <c:v>3.5</c:v>
                </c:pt>
                <c:pt idx="40">
                  <c:v>7.9</c:v>
                </c:pt>
                <c:pt idx="41">
                  <c:v>5.5</c:v>
                </c:pt>
                <c:pt idx="42">
                  <c:v>4.4000000000000004</c:v>
                </c:pt>
                <c:pt idx="43">
                  <c:v>3.7</c:v>
                </c:pt>
                <c:pt idx="44">
                  <c:v>4.4000000000000004</c:v>
                </c:pt>
                <c:pt idx="45">
                  <c:v>5.4</c:v>
                </c:pt>
                <c:pt idx="46">
                  <c:v>6.2</c:v>
                </c:pt>
                <c:pt idx="47">
                  <c:v>6.4</c:v>
                </c:pt>
                <c:pt idx="48">
                  <c:v>6.4</c:v>
                </c:pt>
                <c:pt idx="49">
                  <c:v>5.9</c:v>
                </c:pt>
                <c:pt idx="50">
                  <c:v>6.1</c:v>
                </c:pt>
                <c:pt idx="51">
                  <c:v>6.7</c:v>
                </c:pt>
                <c:pt idx="52">
                  <c:v>8.1</c:v>
                </c:pt>
                <c:pt idx="53">
                  <c:v>6.6</c:v>
                </c:pt>
                <c:pt idx="54">
                  <c:v>6</c:v>
                </c:pt>
                <c:pt idx="55">
                  <c:v>4.9000000000000004</c:v>
                </c:pt>
                <c:pt idx="56">
                  <c:v>5.9</c:v>
                </c:pt>
                <c:pt idx="57">
                  <c:v>5.4</c:v>
                </c:pt>
                <c:pt idx="58">
                  <c:v>5.7</c:v>
                </c:pt>
                <c:pt idx="59">
                  <c:v>5.7</c:v>
                </c:pt>
                <c:pt idx="60">
                  <c:v>5.6</c:v>
                </c:pt>
                <c:pt idx="61">
                  <c:v>5.2</c:v>
                </c:pt>
                <c:pt idx="62">
                  <c:v>5</c:v>
                </c:pt>
                <c:pt idx="63">
                  <c:v>5.6</c:v>
                </c:pt>
                <c:pt idx="64">
                  <c:v>6</c:v>
                </c:pt>
                <c:pt idx="65">
                  <c:v>5.9</c:v>
                </c:pt>
                <c:pt idx="66">
                  <c:v>5.9</c:v>
                </c:pt>
                <c:pt idx="67">
                  <c:v>5.8</c:v>
                </c:pt>
                <c:pt idx="68">
                  <c:v>5.6</c:v>
                </c:pt>
                <c:pt idx="69">
                  <c:v>5.4</c:v>
                </c:pt>
                <c:pt idx="70">
                  <c:v>5.3</c:v>
                </c:pt>
                <c:pt idx="71">
                  <c:v>5.9</c:v>
                </c:pt>
                <c:pt idx="72">
                  <c:v>6.3</c:v>
                </c:pt>
                <c:pt idx="73">
                  <c:v>6.4</c:v>
                </c:pt>
                <c:pt idx="74">
                  <c:v>6.1</c:v>
                </c:pt>
                <c:pt idx="75">
                  <c:v>5.8</c:v>
                </c:pt>
                <c:pt idx="76">
                  <c:v>5.9</c:v>
                </c:pt>
                <c:pt idx="77">
                  <c:v>6.1</c:v>
                </c:pt>
                <c:pt idx="78">
                  <c:v>6.2</c:v>
                </c:pt>
                <c:pt idx="79">
                  <c:v>6.2</c:v>
                </c:pt>
                <c:pt idx="80">
                  <c:v>5.7</c:v>
                </c:pt>
                <c:pt idx="81">
                  <c:v>5.5</c:v>
                </c:pt>
                <c:pt idx="82">
                  <c:v>5.6</c:v>
                </c:pt>
                <c:pt idx="83">
                  <c:v>6.4</c:v>
                </c:pt>
                <c:pt idx="84">
                  <c:v>6.6</c:v>
                </c:pt>
                <c:pt idx="85">
                  <c:v>6.7</c:v>
                </c:pt>
                <c:pt idx="86">
                  <c:v>7</c:v>
                </c:pt>
                <c:pt idx="87">
                  <c:v>7.2</c:v>
                </c:pt>
                <c:pt idx="88">
                  <c:v>7.3</c:v>
                </c:pt>
                <c:pt idx="89">
                  <c:v>7.6</c:v>
                </c:pt>
                <c:pt idx="90">
                  <c:v>7.1</c:v>
                </c:pt>
                <c:pt idx="91">
                  <c:v>7.1</c:v>
                </c:pt>
                <c:pt idx="92">
                  <c:v>7.2</c:v>
                </c:pt>
                <c:pt idx="93">
                  <c:v>7.8</c:v>
                </c:pt>
                <c:pt idx="94">
                  <c:v>8.8000000000000007</c:v>
                </c:pt>
                <c:pt idx="95">
                  <c:v>11</c:v>
                </c:pt>
                <c:pt idx="96">
                  <c:v>4.9000000000000004</c:v>
                </c:pt>
                <c:pt idx="97">
                  <c:v>4.7</c:v>
                </c:pt>
                <c:pt idx="98">
                  <c:v>4.8</c:v>
                </c:pt>
                <c:pt idx="99">
                  <c:v>4.9000000000000004</c:v>
                </c:pt>
                <c:pt idx="100">
                  <c:v>5.3</c:v>
                </c:pt>
                <c:pt idx="101">
                  <c:v>5.4</c:v>
                </c:pt>
                <c:pt idx="102">
                  <c:v>5.2</c:v>
                </c:pt>
                <c:pt idx="103">
                  <c:v>5.4</c:v>
                </c:pt>
                <c:pt idx="104">
                  <c:v>5.3</c:v>
                </c:pt>
                <c:pt idx="105">
                  <c:v>4.8</c:v>
                </c:pt>
                <c:pt idx="106">
                  <c:v>4.5999999999999996</c:v>
                </c:pt>
                <c:pt idx="107">
                  <c:v>4.7</c:v>
                </c:pt>
                <c:pt idx="108">
                  <c:v>5.0999999999999996</c:v>
                </c:pt>
                <c:pt idx="109">
                  <c:v>5.4</c:v>
                </c:pt>
                <c:pt idx="110">
                  <c:v>5.4</c:v>
                </c:pt>
                <c:pt idx="111">
                  <c:v>5.5</c:v>
                </c:pt>
                <c:pt idx="112">
                  <c:v>5.7</c:v>
                </c:pt>
                <c:pt idx="113">
                  <c:v>5.9</c:v>
                </c:pt>
                <c:pt idx="114">
                  <c:v>5.8</c:v>
                </c:pt>
                <c:pt idx="115">
                  <c:v>5.6</c:v>
                </c:pt>
                <c:pt idx="116">
                  <c:v>5.8</c:v>
                </c:pt>
                <c:pt idx="117">
                  <c:v>5.8</c:v>
                </c:pt>
                <c:pt idx="118">
                  <c:v>5.8</c:v>
                </c:pt>
                <c:pt idx="119">
                  <c:v>6.1</c:v>
                </c:pt>
                <c:pt idx="120">
                  <c:v>6.1</c:v>
                </c:pt>
                <c:pt idx="121">
                  <c:v>6.3</c:v>
                </c:pt>
                <c:pt idx="122">
                  <c:v>5.8</c:v>
                </c:pt>
                <c:pt idx="123">
                  <c:v>6.2</c:v>
                </c:pt>
                <c:pt idx="124">
                  <c:v>6.2</c:v>
                </c:pt>
                <c:pt idx="125">
                  <c:v>6.3</c:v>
                </c:pt>
                <c:pt idx="126">
                  <c:v>6</c:v>
                </c:pt>
                <c:pt idx="127">
                  <c:v>6</c:v>
                </c:pt>
                <c:pt idx="128">
                  <c:v>6</c:v>
                </c:pt>
                <c:pt idx="129">
                  <c:v>6.3</c:v>
                </c:pt>
                <c:pt idx="130">
                  <c:v>6.1</c:v>
                </c:pt>
                <c:pt idx="131">
                  <c:v>5.8</c:v>
                </c:pt>
                <c:pt idx="132">
                  <c:v>5.9</c:v>
                </c:pt>
                <c:pt idx="133">
                  <c:v>5.5</c:v>
                </c:pt>
                <c:pt idx="134">
                  <c:v>5.7</c:v>
                </c:pt>
                <c:pt idx="135">
                  <c:v>5.5</c:v>
                </c:pt>
                <c:pt idx="136">
                  <c:v>5.4</c:v>
                </c:pt>
                <c:pt idx="137">
                  <c:v>5.0999999999999996</c:v>
                </c:pt>
                <c:pt idx="138">
                  <c:v>5.0999999999999996</c:v>
                </c:pt>
                <c:pt idx="139">
                  <c:v>4.9000000000000004</c:v>
                </c:pt>
                <c:pt idx="140">
                  <c:v>4.5</c:v>
                </c:pt>
                <c:pt idx="141">
                  <c:v>4.0999999999999996</c:v>
                </c:pt>
                <c:pt idx="142">
                  <c:v>3.7</c:v>
                </c:pt>
                <c:pt idx="143">
                  <c:v>3.2</c:v>
                </c:pt>
                <c:pt idx="144">
                  <c:v>3.7</c:v>
                </c:pt>
                <c:pt idx="145">
                  <c:v>4.0999999999999996</c:v>
                </c:pt>
                <c:pt idx="146">
                  <c:v>3.9</c:v>
                </c:pt>
                <c:pt idx="147">
                  <c:v>3.7</c:v>
                </c:pt>
                <c:pt idx="148">
                  <c:v>3.9</c:v>
                </c:pt>
                <c:pt idx="149">
                  <c:v>3.7</c:v>
                </c:pt>
                <c:pt idx="150">
                  <c:v>3.6</c:v>
                </c:pt>
                <c:pt idx="151">
                  <c:v>3.6</c:v>
                </c:pt>
              </c:numCache>
            </c:numRef>
          </c:val>
          <c:smooth val="0"/>
        </c:ser>
        <c:dLbls>
          <c:showLegendKey val="0"/>
          <c:showVal val="0"/>
          <c:showCatName val="0"/>
          <c:showSerName val="0"/>
          <c:showPercent val="0"/>
          <c:showBubbleSize val="0"/>
        </c:dLbls>
        <c:marker val="1"/>
        <c:smooth val="0"/>
        <c:axId val="-1688920160"/>
        <c:axId val="-1688944096"/>
      </c:lineChart>
      <c:catAx>
        <c:axId val="-168892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0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933760"/>
        <c:crosses val="autoZero"/>
        <c:auto val="1"/>
        <c:lblAlgn val="ctr"/>
        <c:lblOffset val="100"/>
        <c:noMultiLvlLbl val="0"/>
      </c:catAx>
      <c:valAx>
        <c:axId val="-1688933760"/>
        <c:scaling>
          <c:orientation val="minMax"/>
          <c:min val="8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Billions of Dollars</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920704"/>
        <c:crosses val="autoZero"/>
        <c:crossBetween val="between"/>
      </c:valAx>
      <c:valAx>
        <c:axId val="-1688944096"/>
        <c:scaling>
          <c:orientation val="minMax"/>
        </c:scaling>
        <c:delete val="0"/>
        <c:axPos val="r"/>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Percentage</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920160"/>
        <c:crosses val="max"/>
        <c:crossBetween val="between"/>
      </c:valAx>
      <c:catAx>
        <c:axId val="-1688920160"/>
        <c:scaling>
          <c:orientation val="minMax"/>
        </c:scaling>
        <c:delete val="1"/>
        <c:axPos val="b"/>
        <c:numFmt formatCode="General" sourceLinked="1"/>
        <c:majorTickMark val="out"/>
        <c:minorTickMark val="none"/>
        <c:tickLblPos val="nextTo"/>
        <c:crossAx val="-1688944096"/>
        <c:crosses val="autoZero"/>
        <c:auto val="1"/>
        <c:lblAlgn val="ctr"/>
        <c:lblOffset val="100"/>
        <c:noMultiLvlLbl val="0"/>
      </c:catAx>
      <c:spPr>
        <a:noFill/>
        <a:ln>
          <a:noFill/>
        </a:ln>
        <a:effectLst/>
      </c:spPr>
    </c:plotArea>
    <c:legend>
      <c:legendPos val="r"/>
      <c:layout>
        <c:manualLayout>
          <c:xMode val="edge"/>
          <c:yMode val="edge"/>
          <c:x val="0.14336245221966579"/>
          <c:y val="8.0013020026040049E-2"/>
          <c:w val="0.31511732675206644"/>
          <c:h val="0.1838057742782152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(Recovered).xlsx]Quarterly Charts!PivotTable2</c:name>
    <c:fmtId val="3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w="25400">
            <a:noFill/>
          </a:ln>
          <a:effectLst/>
        </c:spPr>
        <c:marker>
          <c:symbol val="none"/>
        </c:marker>
      </c:pivotFmt>
      <c:pivotFmt>
        <c:idx val="3"/>
        <c:spPr>
          <a:solidFill>
            <a:schemeClr val="accent1"/>
          </a:solidFill>
          <a:ln w="25400">
            <a:noFill/>
          </a:ln>
          <a:effectLst/>
        </c:spPr>
        <c:marker>
          <c:symbol val="none"/>
        </c:marker>
      </c:pivotFmt>
      <c:pivotFmt>
        <c:idx val="4"/>
        <c:spPr>
          <a:solidFill>
            <a:schemeClr val="accent1"/>
          </a:solidFill>
          <a:ln w="25400">
            <a:noFill/>
          </a:ln>
          <a:effectLst/>
        </c:spPr>
        <c:marker>
          <c:symbol val="none"/>
        </c:marker>
      </c:pivotFmt>
      <c:pivotFmt>
        <c:idx val="5"/>
        <c:spPr>
          <a:solidFill>
            <a:schemeClr val="accent1"/>
          </a:solidFill>
          <a:ln w="25400">
            <a:noFill/>
          </a:ln>
          <a:effectLst/>
        </c:spPr>
        <c:marker>
          <c:symbol val="none"/>
        </c:marker>
      </c:pivotFmt>
      <c:pivotFmt>
        <c:idx val="6"/>
        <c:spPr>
          <a:solidFill>
            <a:schemeClr val="accent1"/>
          </a:solidFill>
          <a:ln w="25400">
            <a:noFill/>
          </a:ln>
          <a:effectLst/>
        </c:spPr>
        <c:marker>
          <c:symbol val="none"/>
        </c:marker>
      </c:pivotFmt>
      <c:pivotFmt>
        <c:idx val="7"/>
        <c:spPr>
          <a:solidFill>
            <a:schemeClr val="accent1"/>
          </a:solidFill>
          <a:ln w="25400">
            <a:noFill/>
          </a:ln>
          <a:effectLst/>
        </c:spPr>
        <c:marker>
          <c:symbol val="none"/>
        </c:marker>
      </c:pivotFmt>
      <c:pivotFmt>
        <c:idx val="8"/>
        <c:spPr>
          <a:solidFill>
            <a:schemeClr val="accent1"/>
          </a:solidFill>
          <a:ln w="25400">
            <a:noFill/>
          </a:ln>
          <a:effectLst/>
        </c:spPr>
        <c:marker>
          <c:symbol val="none"/>
        </c:marker>
      </c:pivotFmt>
      <c:pivotFmt>
        <c:idx val="9"/>
        <c:spPr>
          <a:solidFill>
            <a:schemeClr val="accent1"/>
          </a:solidFill>
          <a:ln w="25400">
            <a:noFill/>
          </a:ln>
          <a:effectLst/>
        </c:spPr>
        <c:marker>
          <c:symbol val="none"/>
        </c:marker>
      </c:pivotFmt>
      <c:pivotFmt>
        <c:idx val="10"/>
        <c:spPr>
          <a:solidFill>
            <a:schemeClr val="accent1"/>
          </a:solidFill>
          <a:ln w="25400">
            <a:noFill/>
          </a:ln>
          <a:effectLst/>
        </c:spPr>
        <c:marker>
          <c:symbol val="none"/>
        </c:marker>
      </c:pivotFmt>
      <c:pivotFmt>
        <c:idx val="11"/>
        <c:spPr>
          <a:solidFill>
            <a:schemeClr val="accent1"/>
          </a:solidFill>
          <a:ln w="25400">
            <a:noFill/>
          </a:ln>
          <a:effectLst/>
        </c:spPr>
        <c:marker>
          <c:symbol val="none"/>
        </c:marker>
      </c:pivotFmt>
      <c:pivotFmt>
        <c:idx val="12"/>
        <c:spPr>
          <a:solidFill>
            <a:schemeClr val="accent1"/>
          </a:solidFill>
          <a:ln w="25400">
            <a:noFill/>
          </a:ln>
          <a:effectLst/>
        </c:spPr>
        <c:marker>
          <c:symbol val="none"/>
        </c:marker>
      </c:pivotFmt>
      <c:pivotFmt>
        <c:idx val="13"/>
        <c:spPr>
          <a:solidFill>
            <a:schemeClr val="accent1"/>
          </a:solidFill>
          <a:ln w="25400">
            <a:noFill/>
          </a:ln>
          <a:effectLst/>
        </c:spPr>
        <c:marker>
          <c:symbol val="none"/>
        </c:marker>
      </c:pivotFmt>
      <c:pivotFmt>
        <c:idx val="14"/>
        <c:spPr>
          <a:solidFill>
            <a:schemeClr val="accent1"/>
          </a:solidFill>
          <a:ln w="25400">
            <a:noFill/>
          </a:ln>
          <a:effectLst/>
        </c:spPr>
        <c:marker>
          <c:symbol val="none"/>
        </c:marker>
      </c:pivotFmt>
      <c:pivotFmt>
        <c:idx val="15"/>
        <c:spPr>
          <a:solidFill>
            <a:schemeClr val="accent1"/>
          </a:solidFill>
          <a:ln w="25400">
            <a:noFill/>
          </a:ln>
          <a:effectLst/>
        </c:spPr>
        <c:marker>
          <c:symbol val="none"/>
        </c:marker>
      </c:pivotFmt>
      <c:pivotFmt>
        <c:idx val="16"/>
        <c:spPr>
          <a:solidFill>
            <a:schemeClr val="accent1"/>
          </a:solidFill>
          <a:ln w="25400">
            <a:noFill/>
          </a:ln>
          <a:effectLst/>
        </c:spPr>
        <c:marker>
          <c:symbol val="none"/>
        </c:marker>
      </c:pivotFmt>
      <c:pivotFmt>
        <c:idx val="17"/>
        <c:spPr>
          <a:solidFill>
            <a:schemeClr val="accent1"/>
          </a:solidFill>
          <a:ln w="25400">
            <a:noFill/>
          </a:ln>
          <a:effectLst/>
        </c:spPr>
        <c:marker>
          <c:symbol val="none"/>
        </c:marker>
      </c:pivotFmt>
      <c:pivotFmt>
        <c:idx val="18"/>
        <c:spPr>
          <a:solidFill>
            <a:schemeClr val="accent1"/>
          </a:solidFill>
          <a:ln w="25400">
            <a:noFill/>
          </a:ln>
          <a:effectLst/>
        </c:spPr>
        <c:marker>
          <c:symbol val="none"/>
        </c:marker>
      </c:pivotFmt>
      <c:pivotFmt>
        <c:idx val="19"/>
        <c:spPr>
          <a:solidFill>
            <a:schemeClr val="accent1"/>
          </a:solidFill>
          <a:ln w="25400">
            <a:noFill/>
          </a:ln>
          <a:effectLst/>
        </c:spPr>
        <c:marker>
          <c:symbol val="none"/>
        </c:marker>
      </c:pivotFmt>
      <c:pivotFmt>
        <c:idx val="20"/>
        <c:spPr>
          <a:solidFill>
            <a:schemeClr val="accent1"/>
          </a:solidFill>
          <a:ln w="25400">
            <a:noFill/>
          </a:ln>
          <a:effectLst/>
        </c:spPr>
        <c:marker>
          <c:symbol val="none"/>
        </c:marker>
      </c:pivotFmt>
      <c:pivotFmt>
        <c:idx val="21"/>
        <c:spPr>
          <a:solidFill>
            <a:schemeClr val="accent1"/>
          </a:solidFill>
          <a:ln w="25400">
            <a:noFill/>
          </a:ln>
          <a:effectLst/>
        </c:spPr>
        <c:marker>
          <c:symbol val="none"/>
        </c:marker>
      </c:pivotFmt>
      <c:pivotFmt>
        <c:idx val="22"/>
        <c:spPr>
          <a:solidFill>
            <a:schemeClr val="accent1"/>
          </a:solidFill>
          <a:ln w="25400">
            <a:noFill/>
          </a:ln>
          <a:effectLst/>
        </c:spPr>
        <c:marker>
          <c:symbol val="none"/>
        </c:marker>
      </c:pivotFmt>
      <c:pivotFmt>
        <c:idx val="23"/>
        <c:spPr>
          <a:solidFill>
            <a:schemeClr val="accent1"/>
          </a:solidFill>
          <a:ln w="25400">
            <a:noFill/>
          </a:ln>
          <a:effectLst/>
        </c:spPr>
        <c:marker>
          <c:symbol val="none"/>
        </c:marker>
      </c:pivotFmt>
      <c:pivotFmt>
        <c:idx val="24"/>
        <c:spPr>
          <a:solidFill>
            <a:schemeClr val="accent1"/>
          </a:solidFill>
          <a:ln w="25400">
            <a:noFill/>
          </a:ln>
          <a:effectLst/>
        </c:spPr>
        <c:marker>
          <c:symbol val="none"/>
        </c:marker>
      </c:pivotFmt>
      <c:pivotFmt>
        <c:idx val="25"/>
        <c:spPr>
          <a:solidFill>
            <a:schemeClr val="accent1"/>
          </a:solidFill>
          <a:ln w="25400">
            <a:noFill/>
          </a:ln>
          <a:effectLst/>
        </c:spPr>
        <c:marker>
          <c:symbol val="none"/>
        </c:marker>
      </c:pivotFmt>
      <c:pivotFmt>
        <c:idx val="26"/>
        <c:spPr>
          <a:solidFill>
            <a:schemeClr val="accent1"/>
          </a:solidFill>
          <a:ln w="25400">
            <a:noFill/>
          </a:ln>
          <a:effectLst/>
        </c:spPr>
        <c:marker>
          <c:symbol val="none"/>
        </c:marker>
      </c:pivotFmt>
      <c:pivotFmt>
        <c:idx val="27"/>
        <c:spPr>
          <a:solidFill>
            <a:schemeClr val="accent1"/>
          </a:solidFill>
          <a:ln w="25400">
            <a:noFill/>
          </a:ln>
          <a:effectLst/>
        </c:spPr>
        <c:marker>
          <c:symbol val="none"/>
        </c:marker>
      </c:pivotFmt>
      <c:pivotFmt>
        <c:idx val="28"/>
        <c:spPr>
          <a:solidFill>
            <a:schemeClr val="accent1"/>
          </a:solidFill>
          <a:ln w="25400">
            <a:noFill/>
          </a:ln>
          <a:effectLst/>
        </c:spPr>
        <c:marker>
          <c:symbol val="none"/>
        </c:marker>
      </c:pivotFmt>
      <c:pivotFmt>
        <c:idx val="29"/>
        <c:spPr>
          <a:solidFill>
            <a:schemeClr val="accent1"/>
          </a:solidFill>
          <a:ln w="25400">
            <a:noFill/>
          </a:ln>
          <a:effectLst/>
        </c:spPr>
        <c:marker>
          <c:symbol val="none"/>
        </c:marker>
      </c:pivotFmt>
      <c:pivotFmt>
        <c:idx val="30"/>
        <c:spPr>
          <a:solidFill>
            <a:schemeClr val="accent1"/>
          </a:solidFill>
          <a:ln w="25400">
            <a:noFill/>
          </a:ln>
          <a:effectLst/>
        </c:spPr>
        <c:marker>
          <c:symbol val="none"/>
        </c:marker>
      </c:pivotFmt>
      <c:pivotFmt>
        <c:idx val="31"/>
        <c:spPr>
          <a:solidFill>
            <a:schemeClr val="accent1"/>
          </a:solidFill>
          <a:ln w="25400">
            <a:noFill/>
          </a:ln>
          <a:effectLst/>
        </c:spPr>
        <c:marker>
          <c:symbol val="none"/>
        </c:marker>
      </c:pivotFmt>
      <c:pivotFmt>
        <c:idx val="32"/>
        <c:spPr>
          <a:solidFill>
            <a:schemeClr val="accent1"/>
          </a:solidFill>
          <a:ln w="25400">
            <a:noFill/>
          </a:ln>
          <a:effectLst/>
        </c:spPr>
        <c:marker>
          <c:symbol val="none"/>
        </c:marker>
      </c:pivotFmt>
      <c:pivotFmt>
        <c:idx val="33"/>
        <c:spPr>
          <a:solidFill>
            <a:schemeClr val="accent1"/>
          </a:solidFill>
          <a:ln w="25400">
            <a:noFill/>
          </a:ln>
          <a:effectLst/>
        </c:spPr>
        <c:marker>
          <c:symbol val="none"/>
        </c:marker>
      </c:pivotFmt>
      <c:pivotFmt>
        <c:idx val="34"/>
        <c:spPr>
          <a:solidFill>
            <a:schemeClr val="accent1"/>
          </a:solidFill>
          <a:ln w="25400">
            <a:noFill/>
          </a:ln>
          <a:effectLst/>
        </c:spPr>
        <c:marker>
          <c:symbol val="none"/>
        </c:marker>
      </c:pivotFmt>
      <c:pivotFmt>
        <c:idx val="35"/>
        <c:spPr>
          <a:solidFill>
            <a:schemeClr val="accent1"/>
          </a:solidFill>
          <a:ln w="25400">
            <a:noFill/>
          </a:ln>
          <a:effectLst/>
        </c:spPr>
        <c:marker>
          <c:symbol val="none"/>
        </c:marker>
      </c:pivotFmt>
      <c:pivotFmt>
        <c:idx val="36"/>
        <c:spPr>
          <a:solidFill>
            <a:schemeClr val="accent1"/>
          </a:solidFill>
          <a:ln w="25400">
            <a:noFill/>
          </a:ln>
          <a:effectLst/>
        </c:spPr>
        <c:marker>
          <c:symbol val="none"/>
        </c:marker>
      </c:pivotFmt>
      <c:pivotFmt>
        <c:idx val="37"/>
        <c:spPr>
          <a:solidFill>
            <a:schemeClr val="accent1"/>
          </a:solidFill>
          <a:ln w="25400">
            <a:noFill/>
          </a:ln>
          <a:effectLst/>
        </c:spPr>
        <c:marker>
          <c:symbol val="none"/>
        </c:marker>
      </c:pivotFmt>
      <c:pivotFmt>
        <c:idx val="38"/>
        <c:spPr>
          <a:solidFill>
            <a:schemeClr val="accent1"/>
          </a:solidFill>
          <a:ln w="25400">
            <a:noFill/>
          </a:ln>
          <a:effectLst/>
        </c:spPr>
        <c:marker>
          <c:symbol val="none"/>
        </c:marker>
      </c:pivotFmt>
      <c:pivotFmt>
        <c:idx val="39"/>
        <c:spPr>
          <a:solidFill>
            <a:schemeClr val="accent1"/>
          </a:solidFill>
          <a:ln w="25400">
            <a:noFill/>
          </a:ln>
          <a:effectLst/>
        </c:spPr>
        <c:marker>
          <c:symbol val="none"/>
        </c:marker>
      </c:pivotFmt>
      <c:pivotFmt>
        <c:idx val="40"/>
        <c:spPr>
          <a:solidFill>
            <a:schemeClr val="accent1"/>
          </a:solidFill>
          <a:ln w="25400">
            <a:noFill/>
          </a:ln>
          <a:effectLst/>
        </c:spPr>
        <c:marker>
          <c:symbol val="none"/>
        </c:marker>
      </c:pivotFmt>
      <c:pivotFmt>
        <c:idx val="41"/>
        <c:spPr>
          <a:solidFill>
            <a:schemeClr val="accent1"/>
          </a:solidFill>
          <a:ln w="25400">
            <a:noFill/>
          </a:ln>
          <a:effectLst/>
        </c:spPr>
        <c:marker>
          <c:symbol val="none"/>
        </c:marker>
      </c:pivotFmt>
      <c:pivotFmt>
        <c:idx val="42"/>
        <c:spPr>
          <a:solidFill>
            <a:schemeClr val="accent1"/>
          </a:solidFill>
          <a:ln w="25400">
            <a:noFill/>
          </a:ln>
          <a:effectLst/>
        </c:spPr>
        <c:marker>
          <c:symbol val="none"/>
        </c:marker>
      </c:pivotFmt>
      <c:pivotFmt>
        <c:idx val="43"/>
        <c:spPr>
          <a:solidFill>
            <a:schemeClr val="accent1"/>
          </a:solidFill>
          <a:ln w="25400">
            <a:noFill/>
          </a:ln>
          <a:effectLst/>
        </c:spPr>
        <c:marker>
          <c:symbol val="none"/>
        </c:marker>
      </c:pivotFmt>
      <c:pivotFmt>
        <c:idx val="44"/>
        <c:spPr>
          <a:solidFill>
            <a:schemeClr val="accent1"/>
          </a:solidFill>
          <a:ln w="25400">
            <a:noFill/>
          </a:ln>
          <a:effectLst/>
        </c:spPr>
        <c:marker>
          <c:symbol val="none"/>
        </c:marker>
      </c:pivotFmt>
      <c:pivotFmt>
        <c:idx val="45"/>
        <c:spPr>
          <a:solidFill>
            <a:schemeClr val="accent1"/>
          </a:solidFill>
          <a:ln w="25400">
            <a:noFill/>
          </a:ln>
          <a:effectLst/>
        </c:spPr>
        <c:marker>
          <c:symbol val="none"/>
        </c:marker>
      </c:pivotFmt>
      <c:pivotFmt>
        <c:idx val="46"/>
        <c:spPr>
          <a:solidFill>
            <a:schemeClr val="accent1"/>
          </a:solidFill>
          <a:ln w="25400">
            <a:noFill/>
          </a:ln>
          <a:effectLst/>
        </c:spPr>
        <c:marker>
          <c:symbol val="none"/>
        </c:marker>
      </c:pivotFmt>
      <c:pivotFmt>
        <c:idx val="47"/>
        <c:spPr>
          <a:solidFill>
            <a:schemeClr val="accent1"/>
          </a:solidFill>
          <a:ln w="25400">
            <a:noFill/>
          </a:ln>
          <a:effectLst/>
        </c:spPr>
        <c:marker>
          <c:symbol val="none"/>
        </c:marker>
      </c:pivotFmt>
      <c:pivotFmt>
        <c:idx val="48"/>
        <c:spPr>
          <a:solidFill>
            <a:schemeClr val="accent1"/>
          </a:solidFill>
          <a:ln w="25400">
            <a:noFill/>
          </a:ln>
          <a:effectLst/>
        </c:spPr>
        <c:marker>
          <c:symbol val="none"/>
        </c:marker>
      </c:pivotFmt>
      <c:pivotFmt>
        <c:idx val="49"/>
        <c:spPr>
          <a:solidFill>
            <a:schemeClr val="accent1"/>
          </a:solidFill>
          <a:ln w="25400">
            <a:noFill/>
          </a:ln>
          <a:effectLst/>
        </c:spPr>
        <c:marker>
          <c:symbol val="none"/>
        </c:marker>
      </c:pivotFmt>
      <c:pivotFmt>
        <c:idx val="50"/>
        <c:spPr>
          <a:solidFill>
            <a:schemeClr val="accent1"/>
          </a:solidFill>
          <a:ln w="25400">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s>
    <c:plotArea>
      <c:layout>
        <c:manualLayout>
          <c:layoutTarget val="inner"/>
          <c:xMode val="edge"/>
          <c:yMode val="edge"/>
          <c:x val="9.6785667234591435E-2"/>
          <c:y val="3.3107585080182696E-2"/>
          <c:w val="0.81666819589427941"/>
          <c:h val="0.91908012243844783"/>
        </c:manualLayout>
      </c:layout>
      <c:barChart>
        <c:barDir val="bar"/>
        <c:grouping val="stacked"/>
        <c:varyColors val="0"/>
        <c:ser>
          <c:idx val="0"/>
          <c:order val="0"/>
          <c:tx>
            <c:strRef>
              <c:f>'Quarterly Charts'!$F$1</c:f>
              <c:strCache>
                <c:ptCount val="1"/>
                <c:pt idx="0">
                  <c:v>Sum of Household Debt Service Payments as a Percent of Disposable Personal Income, Percent, Quarterly, Seasonally Adjusted</c:v>
                </c:pt>
              </c:strCache>
            </c:strRef>
          </c:tx>
          <c:spPr>
            <a:solidFill>
              <a:schemeClr val="accent1"/>
            </a:solidFill>
            <a:ln>
              <a:noFill/>
            </a:ln>
            <a:effectLst/>
          </c:spPr>
          <c:invertIfNegative val="0"/>
          <c:cat>
            <c:strRef>
              <c:f>'Quarterly Charts'!$E$2:$E$53</c:f>
              <c:strCache>
                <c:ptCount val="51"/>
                <c:pt idx="0">
                  <c:v>2004-10-01</c:v>
                </c:pt>
                <c:pt idx="1">
                  <c:v>2005-01-01</c:v>
                </c:pt>
                <c:pt idx="2">
                  <c:v>2005-04-01</c:v>
                </c:pt>
                <c:pt idx="3">
                  <c:v>2005-07-01</c:v>
                </c:pt>
                <c:pt idx="4">
                  <c:v>2005-10-01</c:v>
                </c:pt>
                <c:pt idx="5">
                  <c:v>2006-01-01</c:v>
                </c:pt>
                <c:pt idx="6">
                  <c:v>2006-04-01</c:v>
                </c:pt>
                <c:pt idx="7">
                  <c:v>2006-07-01</c:v>
                </c:pt>
                <c:pt idx="8">
                  <c:v>2006-10-01</c:v>
                </c:pt>
                <c:pt idx="9">
                  <c:v>2007-01-01</c:v>
                </c:pt>
                <c:pt idx="10">
                  <c:v>2007-04-01</c:v>
                </c:pt>
                <c:pt idx="11">
                  <c:v>2007-07-01</c:v>
                </c:pt>
                <c:pt idx="12">
                  <c:v>2007-10-01</c:v>
                </c:pt>
                <c:pt idx="13">
                  <c:v>2008-01-01</c:v>
                </c:pt>
                <c:pt idx="14">
                  <c:v>2008-04-01</c:v>
                </c:pt>
                <c:pt idx="15">
                  <c:v>2008-07-01</c:v>
                </c:pt>
                <c:pt idx="16">
                  <c:v>2008-10-01</c:v>
                </c:pt>
                <c:pt idx="17">
                  <c:v>2009-01-01</c:v>
                </c:pt>
                <c:pt idx="18">
                  <c:v>2009-04-01</c:v>
                </c:pt>
                <c:pt idx="19">
                  <c:v>2009-07-01</c:v>
                </c:pt>
                <c:pt idx="20">
                  <c:v>2009-10-01</c:v>
                </c:pt>
                <c:pt idx="21">
                  <c:v>2010-01-01</c:v>
                </c:pt>
                <c:pt idx="22">
                  <c:v>2010-04-01</c:v>
                </c:pt>
                <c:pt idx="23">
                  <c:v>2010-07-01</c:v>
                </c:pt>
                <c:pt idx="24">
                  <c:v>2010-10-01</c:v>
                </c:pt>
                <c:pt idx="25">
                  <c:v>2011-01-01</c:v>
                </c:pt>
                <c:pt idx="26">
                  <c:v>2011-04-01</c:v>
                </c:pt>
                <c:pt idx="27">
                  <c:v>2011-07-01</c:v>
                </c:pt>
                <c:pt idx="28">
                  <c:v>2011-10-01</c:v>
                </c:pt>
                <c:pt idx="29">
                  <c:v>2012-01-01</c:v>
                </c:pt>
                <c:pt idx="30">
                  <c:v>2012-04-01</c:v>
                </c:pt>
                <c:pt idx="31">
                  <c:v>2012-07-01</c:v>
                </c:pt>
                <c:pt idx="32">
                  <c:v>2012-10-01</c:v>
                </c:pt>
                <c:pt idx="33">
                  <c:v>2013-01-01</c:v>
                </c:pt>
                <c:pt idx="34">
                  <c:v>2013-04-01</c:v>
                </c:pt>
                <c:pt idx="35">
                  <c:v>2013-07-01</c:v>
                </c:pt>
                <c:pt idx="36">
                  <c:v>2013-10-01</c:v>
                </c:pt>
                <c:pt idx="37">
                  <c:v>2014-01-01</c:v>
                </c:pt>
                <c:pt idx="38">
                  <c:v>2014-04-01</c:v>
                </c:pt>
                <c:pt idx="39">
                  <c:v>2014-07-01</c:v>
                </c:pt>
                <c:pt idx="40">
                  <c:v>2014-10-01</c:v>
                </c:pt>
                <c:pt idx="41">
                  <c:v>2015-01-01</c:v>
                </c:pt>
                <c:pt idx="42">
                  <c:v>2015-04-01</c:v>
                </c:pt>
                <c:pt idx="43">
                  <c:v>2015-07-01</c:v>
                </c:pt>
                <c:pt idx="44">
                  <c:v>2015-10-01</c:v>
                </c:pt>
                <c:pt idx="45">
                  <c:v>2016-01-01</c:v>
                </c:pt>
                <c:pt idx="46">
                  <c:v>2016-04-01</c:v>
                </c:pt>
                <c:pt idx="47">
                  <c:v>2016-07-01</c:v>
                </c:pt>
                <c:pt idx="48">
                  <c:v>2016-10-01</c:v>
                </c:pt>
                <c:pt idx="49">
                  <c:v>2017-01-01</c:v>
                </c:pt>
                <c:pt idx="50">
                  <c:v>2017-04-01</c:v>
                </c:pt>
              </c:strCache>
            </c:strRef>
          </c:cat>
          <c:val>
            <c:numRef>
              <c:f>'Quarterly Charts'!$F$2:$F$53</c:f>
              <c:numCache>
                <c:formatCode>General</c:formatCode>
                <c:ptCount val="51"/>
                <c:pt idx="0">
                  <c:v>12.22678</c:v>
                </c:pt>
                <c:pt idx="1">
                  <c:v>12.528130000000001</c:v>
                </c:pt>
                <c:pt idx="2">
                  <c:v>12.54092</c:v>
                </c:pt>
                <c:pt idx="3">
                  <c:v>12.5708</c:v>
                </c:pt>
                <c:pt idx="4">
                  <c:v>12.597659999999999</c:v>
                </c:pt>
                <c:pt idx="5">
                  <c:v>12.58056</c:v>
                </c:pt>
                <c:pt idx="6">
                  <c:v>12.671950000000001</c:v>
                </c:pt>
                <c:pt idx="7">
                  <c:v>12.772919999999999</c:v>
                </c:pt>
                <c:pt idx="8">
                  <c:v>12.85535</c:v>
                </c:pt>
                <c:pt idx="9">
                  <c:v>12.89663</c:v>
                </c:pt>
                <c:pt idx="10">
                  <c:v>12.985939999999999</c:v>
                </c:pt>
                <c:pt idx="11">
                  <c:v>13.08586</c:v>
                </c:pt>
                <c:pt idx="12">
                  <c:v>13.22221</c:v>
                </c:pt>
                <c:pt idx="13">
                  <c:v>13.08328</c:v>
                </c:pt>
                <c:pt idx="14">
                  <c:v>12.70444</c:v>
                </c:pt>
                <c:pt idx="15">
                  <c:v>12.813599999999999</c:v>
                </c:pt>
                <c:pt idx="16">
                  <c:v>12.789709999999999</c:v>
                </c:pt>
                <c:pt idx="17">
                  <c:v>12.689909999999999</c:v>
                </c:pt>
                <c:pt idx="18">
                  <c:v>12.343450000000001</c:v>
                </c:pt>
                <c:pt idx="19">
                  <c:v>12.20354</c:v>
                </c:pt>
                <c:pt idx="20">
                  <c:v>11.963620000000001</c:v>
                </c:pt>
                <c:pt idx="21">
                  <c:v>11.73892</c:v>
                </c:pt>
                <c:pt idx="22">
                  <c:v>11.438639999999999</c:v>
                </c:pt>
                <c:pt idx="23">
                  <c:v>11.238099999999999</c:v>
                </c:pt>
                <c:pt idx="24">
                  <c:v>11.065099999999999</c:v>
                </c:pt>
                <c:pt idx="25">
                  <c:v>10.840769999999999</c:v>
                </c:pt>
                <c:pt idx="26">
                  <c:v>10.74057</c:v>
                </c:pt>
                <c:pt idx="27">
                  <c:v>10.61647</c:v>
                </c:pt>
                <c:pt idx="28">
                  <c:v>10.52125</c:v>
                </c:pt>
                <c:pt idx="29">
                  <c:v>10.3058</c:v>
                </c:pt>
                <c:pt idx="30">
                  <c:v>10.1968</c:v>
                </c:pt>
                <c:pt idx="31">
                  <c:v>10.189819999999999</c:v>
                </c:pt>
                <c:pt idx="32">
                  <c:v>9.8940300000000008</c:v>
                </c:pt>
                <c:pt idx="33">
                  <c:v>10.275370000000001</c:v>
                </c:pt>
                <c:pt idx="34">
                  <c:v>10.209519999999999</c:v>
                </c:pt>
                <c:pt idx="35">
                  <c:v>10.15897</c:v>
                </c:pt>
                <c:pt idx="36">
                  <c:v>10.170120000000001</c:v>
                </c:pt>
                <c:pt idx="37">
                  <c:v>10.079409999999999</c:v>
                </c:pt>
                <c:pt idx="38">
                  <c:v>10.00568</c:v>
                </c:pt>
                <c:pt idx="39">
                  <c:v>9.9494199999999999</c:v>
                </c:pt>
                <c:pt idx="40">
                  <c:v>9.8893400000000007</c:v>
                </c:pt>
                <c:pt idx="41">
                  <c:v>9.93248</c:v>
                </c:pt>
                <c:pt idx="42">
                  <c:v>9.8857599999999994</c:v>
                </c:pt>
                <c:pt idx="43">
                  <c:v>9.9204500000000007</c:v>
                </c:pt>
                <c:pt idx="44">
                  <c:v>9.82104</c:v>
                </c:pt>
                <c:pt idx="45">
                  <c:v>9.8169500000000003</c:v>
                </c:pt>
                <c:pt idx="46">
                  <c:v>9.8295200000000005</c:v>
                </c:pt>
                <c:pt idx="47">
                  <c:v>9.8792200000000001</c:v>
                </c:pt>
                <c:pt idx="48">
                  <c:v>9.9504199999999994</c:v>
                </c:pt>
                <c:pt idx="49">
                  <c:v>9.9221900000000005</c:v>
                </c:pt>
                <c:pt idx="50">
                  <c:v>9.9127700000000001</c:v>
                </c:pt>
              </c:numCache>
            </c:numRef>
          </c:val>
        </c:ser>
        <c:ser>
          <c:idx val="1"/>
          <c:order val="1"/>
          <c:tx>
            <c:strRef>
              <c:f>'Quarterly Charts'!$G$1</c:f>
              <c:strCache>
                <c:ptCount val="1"/>
                <c:pt idx="0">
                  <c:v>Sum of Consumer Debt Service Payments as a Percent of Disposable Personal Income, Percent, Quarterly, Seasonally Adjusted</c:v>
                </c:pt>
              </c:strCache>
            </c:strRef>
          </c:tx>
          <c:spPr>
            <a:solidFill>
              <a:schemeClr val="accent2"/>
            </a:solidFill>
            <a:ln>
              <a:noFill/>
            </a:ln>
            <a:effectLst/>
          </c:spPr>
          <c:invertIfNegative val="0"/>
          <c:cat>
            <c:strRef>
              <c:f>'Quarterly Charts'!$E$2:$E$53</c:f>
              <c:strCache>
                <c:ptCount val="51"/>
                <c:pt idx="0">
                  <c:v>2004-10-01</c:v>
                </c:pt>
                <c:pt idx="1">
                  <c:v>2005-01-01</c:v>
                </c:pt>
                <c:pt idx="2">
                  <c:v>2005-04-01</c:v>
                </c:pt>
                <c:pt idx="3">
                  <c:v>2005-07-01</c:v>
                </c:pt>
                <c:pt idx="4">
                  <c:v>2005-10-01</c:v>
                </c:pt>
                <c:pt idx="5">
                  <c:v>2006-01-01</c:v>
                </c:pt>
                <c:pt idx="6">
                  <c:v>2006-04-01</c:v>
                </c:pt>
                <c:pt idx="7">
                  <c:v>2006-07-01</c:v>
                </c:pt>
                <c:pt idx="8">
                  <c:v>2006-10-01</c:v>
                </c:pt>
                <c:pt idx="9">
                  <c:v>2007-01-01</c:v>
                </c:pt>
                <c:pt idx="10">
                  <c:v>2007-04-01</c:v>
                </c:pt>
                <c:pt idx="11">
                  <c:v>2007-07-01</c:v>
                </c:pt>
                <c:pt idx="12">
                  <c:v>2007-10-01</c:v>
                </c:pt>
                <c:pt idx="13">
                  <c:v>2008-01-01</c:v>
                </c:pt>
                <c:pt idx="14">
                  <c:v>2008-04-01</c:v>
                </c:pt>
                <c:pt idx="15">
                  <c:v>2008-07-01</c:v>
                </c:pt>
                <c:pt idx="16">
                  <c:v>2008-10-01</c:v>
                </c:pt>
                <c:pt idx="17">
                  <c:v>2009-01-01</c:v>
                </c:pt>
                <c:pt idx="18">
                  <c:v>2009-04-01</c:v>
                </c:pt>
                <c:pt idx="19">
                  <c:v>2009-07-01</c:v>
                </c:pt>
                <c:pt idx="20">
                  <c:v>2009-10-01</c:v>
                </c:pt>
                <c:pt idx="21">
                  <c:v>2010-01-01</c:v>
                </c:pt>
                <c:pt idx="22">
                  <c:v>2010-04-01</c:v>
                </c:pt>
                <c:pt idx="23">
                  <c:v>2010-07-01</c:v>
                </c:pt>
                <c:pt idx="24">
                  <c:v>2010-10-01</c:v>
                </c:pt>
                <c:pt idx="25">
                  <c:v>2011-01-01</c:v>
                </c:pt>
                <c:pt idx="26">
                  <c:v>2011-04-01</c:v>
                </c:pt>
                <c:pt idx="27">
                  <c:v>2011-07-01</c:v>
                </c:pt>
                <c:pt idx="28">
                  <c:v>2011-10-01</c:v>
                </c:pt>
                <c:pt idx="29">
                  <c:v>2012-01-01</c:v>
                </c:pt>
                <c:pt idx="30">
                  <c:v>2012-04-01</c:v>
                </c:pt>
                <c:pt idx="31">
                  <c:v>2012-07-01</c:v>
                </c:pt>
                <c:pt idx="32">
                  <c:v>2012-10-01</c:v>
                </c:pt>
                <c:pt idx="33">
                  <c:v>2013-01-01</c:v>
                </c:pt>
                <c:pt idx="34">
                  <c:v>2013-04-01</c:v>
                </c:pt>
                <c:pt idx="35">
                  <c:v>2013-07-01</c:v>
                </c:pt>
                <c:pt idx="36">
                  <c:v>2013-10-01</c:v>
                </c:pt>
                <c:pt idx="37">
                  <c:v>2014-01-01</c:v>
                </c:pt>
                <c:pt idx="38">
                  <c:v>2014-04-01</c:v>
                </c:pt>
                <c:pt idx="39">
                  <c:v>2014-07-01</c:v>
                </c:pt>
                <c:pt idx="40">
                  <c:v>2014-10-01</c:v>
                </c:pt>
                <c:pt idx="41">
                  <c:v>2015-01-01</c:v>
                </c:pt>
                <c:pt idx="42">
                  <c:v>2015-04-01</c:v>
                </c:pt>
                <c:pt idx="43">
                  <c:v>2015-07-01</c:v>
                </c:pt>
                <c:pt idx="44">
                  <c:v>2015-10-01</c:v>
                </c:pt>
                <c:pt idx="45">
                  <c:v>2016-01-01</c:v>
                </c:pt>
                <c:pt idx="46">
                  <c:v>2016-04-01</c:v>
                </c:pt>
                <c:pt idx="47">
                  <c:v>2016-07-01</c:v>
                </c:pt>
                <c:pt idx="48">
                  <c:v>2016-10-01</c:v>
                </c:pt>
                <c:pt idx="49">
                  <c:v>2017-01-01</c:v>
                </c:pt>
                <c:pt idx="50">
                  <c:v>2017-04-01</c:v>
                </c:pt>
              </c:strCache>
            </c:strRef>
          </c:cat>
          <c:val>
            <c:numRef>
              <c:f>'Quarterly Charts'!$G$2:$G$53</c:f>
              <c:numCache>
                <c:formatCode>General</c:formatCode>
                <c:ptCount val="51"/>
                <c:pt idx="0">
                  <c:v>6.23386</c:v>
                </c:pt>
                <c:pt idx="1">
                  <c:v>6.30274</c:v>
                </c:pt>
                <c:pt idx="2">
                  <c:v>6.2587200000000003</c:v>
                </c:pt>
                <c:pt idx="3">
                  <c:v>6.1768299999999998</c:v>
                </c:pt>
                <c:pt idx="4">
                  <c:v>6.1082099999999997</c:v>
                </c:pt>
                <c:pt idx="5">
                  <c:v>6.0725699999999998</c:v>
                </c:pt>
                <c:pt idx="6">
                  <c:v>5.9745699999999999</c:v>
                </c:pt>
                <c:pt idx="7">
                  <c:v>5.9284999999999997</c:v>
                </c:pt>
                <c:pt idx="8">
                  <c:v>5.9144800000000002</c:v>
                </c:pt>
                <c:pt idx="9">
                  <c:v>5.9118000000000004</c:v>
                </c:pt>
                <c:pt idx="10">
                  <c:v>5.94733</c:v>
                </c:pt>
                <c:pt idx="11">
                  <c:v>5.9772499999999997</c:v>
                </c:pt>
                <c:pt idx="12">
                  <c:v>6.0079500000000001</c:v>
                </c:pt>
                <c:pt idx="13">
                  <c:v>5.9747199999999996</c:v>
                </c:pt>
                <c:pt idx="14">
                  <c:v>5.8037599999999996</c:v>
                </c:pt>
                <c:pt idx="15">
                  <c:v>5.8492600000000001</c:v>
                </c:pt>
                <c:pt idx="16">
                  <c:v>5.8406500000000001</c:v>
                </c:pt>
                <c:pt idx="17">
                  <c:v>5.7874499999999998</c:v>
                </c:pt>
                <c:pt idx="18">
                  <c:v>5.6123500000000002</c:v>
                </c:pt>
                <c:pt idx="19">
                  <c:v>5.5481299999999996</c:v>
                </c:pt>
                <c:pt idx="20">
                  <c:v>5.4086499999999997</c:v>
                </c:pt>
                <c:pt idx="21">
                  <c:v>5.3250999999999999</c:v>
                </c:pt>
                <c:pt idx="22">
                  <c:v>5.1733599999999997</c:v>
                </c:pt>
                <c:pt idx="23">
                  <c:v>5.0685399999999996</c:v>
                </c:pt>
                <c:pt idx="24">
                  <c:v>5.0627399999999998</c:v>
                </c:pt>
                <c:pt idx="25">
                  <c:v>5.0964499999999999</c:v>
                </c:pt>
                <c:pt idx="26">
                  <c:v>5.0743799999999997</c:v>
                </c:pt>
                <c:pt idx="27">
                  <c:v>5.0342799999999999</c:v>
                </c:pt>
                <c:pt idx="28">
                  <c:v>5.05016</c:v>
                </c:pt>
                <c:pt idx="29">
                  <c:v>4.9820500000000001</c:v>
                </c:pt>
                <c:pt idx="30">
                  <c:v>4.9759799999999998</c:v>
                </c:pt>
                <c:pt idx="31">
                  <c:v>5.0158699999999996</c:v>
                </c:pt>
                <c:pt idx="32">
                  <c:v>4.9184099999999997</c:v>
                </c:pt>
                <c:pt idx="33">
                  <c:v>5.1887999999999996</c:v>
                </c:pt>
                <c:pt idx="34">
                  <c:v>5.2120100000000003</c:v>
                </c:pt>
                <c:pt idx="35">
                  <c:v>5.2268100000000004</c:v>
                </c:pt>
                <c:pt idx="36">
                  <c:v>5.2605500000000003</c:v>
                </c:pt>
                <c:pt idx="37">
                  <c:v>5.2568700000000002</c:v>
                </c:pt>
                <c:pt idx="38">
                  <c:v>5.2570300000000003</c:v>
                </c:pt>
                <c:pt idx="39">
                  <c:v>5.2668999999999997</c:v>
                </c:pt>
                <c:pt idx="40">
                  <c:v>5.2731000000000003</c:v>
                </c:pt>
                <c:pt idx="41">
                  <c:v>5.3198999999999996</c:v>
                </c:pt>
                <c:pt idx="42">
                  <c:v>5.3441000000000001</c:v>
                </c:pt>
                <c:pt idx="43">
                  <c:v>5.3951399999999996</c:v>
                </c:pt>
                <c:pt idx="44">
                  <c:v>5.29575</c:v>
                </c:pt>
                <c:pt idx="45">
                  <c:v>5.2869900000000003</c:v>
                </c:pt>
                <c:pt idx="46">
                  <c:v>5.3185700000000002</c:v>
                </c:pt>
                <c:pt idx="47">
                  <c:v>5.3699700000000004</c:v>
                </c:pt>
                <c:pt idx="48">
                  <c:v>5.4610500000000002</c:v>
                </c:pt>
                <c:pt idx="49">
                  <c:v>5.4605100000000002</c:v>
                </c:pt>
                <c:pt idx="50">
                  <c:v>5.4759599999999997</c:v>
                </c:pt>
              </c:numCache>
            </c:numRef>
          </c:val>
        </c:ser>
        <c:dLbls>
          <c:showLegendKey val="0"/>
          <c:showVal val="0"/>
          <c:showCatName val="0"/>
          <c:showSerName val="0"/>
          <c:showPercent val="0"/>
          <c:showBubbleSize val="0"/>
        </c:dLbls>
        <c:gapWidth val="116"/>
        <c:overlap val="100"/>
        <c:axId val="-1847893280"/>
        <c:axId val="-1847892192"/>
      </c:barChart>
      <c:catAx>
        <c:axId val="-1847893280"/>
        <c:scaling>
          <c:orientation val="minMax"/>
        </c:scaling>
        <c:delete val="0"/>
        <c:axPos val="l"/>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7892192"/>
        <c:crosses val="autoZero"/>
        <c:auto val="1"/>
        <c:lblAlgn val="ctr"/>
        <c:lblOffset val="100"/>
        <c:noMultiLvlLbl val="0"/>
      </c:catAx>
      <c:valAx>
        <c:axId val="-1847892192"/>
        <c:scaling>
          <c:orientation val="minMax"/>
          <c:max val="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7893280"/>
        <c:crosses val="autoZero"/>
        <c:crossBetween val="between"/>
      </c:valAx>
      <c:spPr>
        <a:noFill/>
        <a:ln>
          <a:noFill/>
        </a:ln>
        <a:effectLst/>
      </c:spPr>
    </c:plotArea>
    <c:legend>
      <c:legendPos val="r"/>
      <c:layout>
        <c:manualLayout>
          <c:xMode val="edge"/>
          <c:yMode val="edge"/>
          <c:x val="0.73314337586363409"/>
          <c:y val="3.4036220719271308E-2"/>
          <c:w val="0.26451301695396179"/>
          <c:h val="0.412430398796087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Housing</a:t>
            </a:r>
            <a:r>
              <a:rPr lang="en-US" baseline="0"/>
              <a:t> Data</a:t>
            </a:r>
            <a:endParaRPr lang="en-US"/>
          </a:p>
        </c:rich>
      </c:tx>
      <c:layout/>
      <c:overlay val="0"/>
      <c:spPr>
        <a:noFill/>
        <a:ln>
          <a:noFill/>
        </a:ln>
        <a:effectLst/>
      </c:spPr>
    </c:title>
    <c:autoTitleDeleted val="0"/>
    <c:plotArea>
      <c:layout>
        <c:manualLayout>
          <c:layoutTarget val="inner"/>
          <c:xMode val="edge"/>
          <c:yMode val="edge"/>
          <c:x val="5.2004780866922527E-2"/>
          <c:y val="0.15525423728813559"/>
          <c:w val="0.89186976341916069"/>
          <c:h val="0.72140982377202845"/>
        </c:manualLayout>
      </c:layout>
      <c:lineChart>
        <c:grouping val="standard"/>
        <c:varyColors val="0"/>
        <c:ser>
          <c:idx val="0"/>
          <c:order val="0"/>
          <c:tx>
            <c:strRef>
              <c:f>Monthly!$I$1</c:f>
              <c:strCache>
                <c:ptCount val="1"/>
                <c:pt idx="0">
                  <c:v>New Privately-Owned Housing Units Completed: Total</c:v>
                </c:pt>
              </c:strCache>
            </c:strRef>
          </c:tx>
          <c:spPr>
            <a:ln w="28575" cap="rnd">
              <a:solidFill>
                <a:schemeClr val="accent1"/>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Monthly!$I$2:$I$211</c:f>
              <c:numCache>
                <c:formatCode>0</c:formatCode>
                <c:ptCount val="210"/>
                <c:pt idx="0">
                  <c:v>1610</c:v>
                </c:pt>
                <c:pt idx="1">
                  <c:v>1682</c:v>
                </c:pt>
                <c:pt idx="2">
                  <c:v>1530</c:v>
                </c:pt>
                <c:pt idx="3">
                  <c:v>1495</c:v>
                </c:pt>
                <c:pt idx="4">
                  <c:v>1573</c:v>
                </c:pt>
                <c:pt idx="5">
                  <c:v>1528</c:v>
                </c:pt>
                <c:pt idx="6">
                  <c:v>1513</c:v>
                </c:pt>
                <c:pt idx="7">
                  <c:v>1539</c:v>
                </c:pt>
                <c:pt idx="8">
                  <c:v>1521</c:v>
                </c:pt>
                <c:pt idx="9">
                  <c:v>1456</c:v>
                </c:pt>
                <c:pt idx="10">
                  <c:v>1536</c:v>
                </c:pt>
                <c:pt idx="11">
                  <c:v>1470</c:v>
                </c:pt>
                <c:pt idx="12">
                  <c:v>1574</c:v>
                </c:pt>
                <c:pt idx="13">
                  <c:v>1497</c:v>
                </c:pt>
                <c:pt idx="14">
                  <c:v>1654</c:v>
                </c:pt>
                <c:pt idx="15">
                  <c:v>1582</c:v>
                </c:pt>
                <c:pt idx="16">
                  <c:v>1615</c:v>
                </c:pt>
                <c:pt idx="17">
                  <c:v>1551</c:v>
                </c:pt>
                <c:pt idx="18">
                  <c:v>1599</c:v>
                </c:pt>
                <c:pt idx="19">
                  <c:v>1555</c:v>
                </c:pt>
                <c:pt idx="20">
                  <c:v>1693</c:v>
                </c:pt>
                <c:pt idx="21">
                  <c:v>1632</c:v>
                </c:pt>
                <c:pt idx="22">
                  <c:v>1671</c:v>
                </c:pt>
                <c:pt idx="23">
                  <c:v>1559</c:v>
                </c:pt>
                <c:pt idx="24">
                  <c:v>1625</c:v>
                </c:pt>
                <c:pt idx="25">
                  <c:v>1705</c:v>
                </c:pt>
                <c:pt idx="26">
                  <c:v>1589</c:v>
                </c:pt>
                <c:pt idx="27">
                  <c:v>1615</c:v>
                </c:pt>
                <c:pt idx="28">
                  <c:v>1722</c:v>
                </c:pt>
                <c:pt idx="29">
                  <c:v>1641</c:v>
                </c:pt>
                <c:pt idx="30">
                  <c:v>1601</c:v>
                </c:pt>
                <c:pt idx="31">
                  <c:v>1718</c:v>
                </c:pt>
                <c:pt idx="32">
                  <c:v>1671</c:v>
                </c:pt>
                <c:pt idx="33">
                  <c:v>1654</c:v>
                </c:pt>
                <c:pt idx="34">
                  <c:v>1688</c:v>
                </c:pt>
                <c:pt idx="35">
                  <c:v>1638</c:v>
                </c:pt>
                <c:pt idx="36">
                  <c:v>1662</c:v>
                </c:pt>
                <c:pt idx="37">
                  <c:v>1733</c:v>
                </c:pt>
                <c:pt idx="38">
                  <c:v>1641</c:v>
                </c:pt>
                <c:pt idx="39">
                  <c:v>1680</c:v>
                </c:pt>
                <c:pt idx="40">
                  <c:v>1570</c:v>
                </c:pt>
                <c:pt idx="41">
                  <c:v>1719</c:v>
                </c:pt>
                <c:pt idx="42">
                  <c:v>1728</c:v>
                </c:pt>
                <c:pt idx="43">
                  <c:v>1692</c:v>
                </c:pt>
                <c:pt idx="44">
                  <c:v>1716</c:v>
                </c:pt>
                <c:pt idx="45">
                  <c:v>1709</c:v>
                </c:pt>
                <c:pt idx="46">
                  <c:v>1718</c:v>
                </c:pt>
                <c:pt idx="47">
                  <c:v>1794</c:v>
                </c:pt>
                <c:pt idx="48">
                  <c:v>1938</c:v>
                </c:pt>
                <c:pt idx="49">
                  <c:v>1893</c:v>
                </c:pt>
                <c:pt idx="50">
                  <c:v>1857</c:v>
                </c:pt>
                <c:pt idx="51">
                  <c:v>1881</c:v>
                </c:pt>
                <c:pt idx="52">
                  <c:v>1911</c:v>
                </c:pt>
                <c:pt idx="53">
                  <c:v>1796</c:v>
                </c:pt>
                <c:pt idx="54">
                  <c:v>1839</c:v>
                </c:pt>
                <c:pt idx="55">
                  <c:v>1758</c:v>
                </c:pt>
                <c:pt idx="56">
                  <c:v>1921</c:v>
                </c:pt>
                <c:pt idx="57">
                  <c:v>1892</c:v>
                </c:pt>
                <c:pt idx="58">
                  <c:v>1908</c:v>
                </c:pt>
                <c:pt idx="59">
                  <c:v>1787</c:v>
                </c:pt>
                <c:pt idx="60">
                  <c:v>1927</c:v>
                </c:pt>
                <c:pt idx="61">
                  <c:v>2103</c:v>
                </c:pt>
                <c:pt idx="62">
                  <c:v>1965</c:v>
                </c:pt>
                <c:pt idx="63">
                  <c:v>1886</c:v>
                </c:pt>
                <c:pt idx="64">
                  <c:v>1952</c:v>
                </c:pt>
                <c:pt idx="65">
                  <c:v>1922</c:v>
                </c:pt>
                <c:pt idx="66">
                  <c:v>1962</c:v>
                </c:pt>
                <c:pt idx="67">
                  <c:v>1907</c:v>
                </c:pt>
                <c:pt idx="68">
                  <c:v>1941</c:v>
                </c:pt>
                <c:pt idx="69">
                  <c:v>2036</c:v>
                </c:pt>
                <c:pt idx="70">
                  <c:v>2048</c:v>
                </c:pt>
                <c:pt idx="71">
                  <c:v>2245</c:v>
                </c:pt>
                <c:pt idx="72">
                  <c:v>2071</c:v>
                </c:pt>
                <c:pt idx="73">
                  <c:v>1897</c:v>
                </c:pt>
                <c:pt idx="74">
                  <c:v>2050</c:v>
                </c:pt>
                <c:pt idx="75">
                  <c:v>1934</c:v>
                </c:pt>
                <c:pt idx="76">
                  <c:v>1877</c:v>
                </c:pt>
                <c:pt idx="77">
                  <c:v>2011</c:v>
                </c:pt>
                <c:pt idx="78">
                  <c:v>1918</c:v>
                </c:pt>
                <c:pt idx="79">
                  <c:v>1893</c:v>
                </c:pt>
                <c:pt idx="80">
                  <c:v>1888</c:v>
                </c:pt>
                <c:pt idx="81">
                  <c:v>1822</c:v>
                </c:pt>
                <c:pt idx="82">
                  <c:v>1640</c:v>
                </c:pt>
                <c:pt idx="83">
                  <c:v>1623</c:v>
                </c:pt>
                <c:pt idx="84">
                  <c:v>1539</c:v>
                </c:pt>
                <c:pt idx="85">
                  <c:v>1536</c:v>
                </c:pt>
                <c:pt idx="86">
                  <c:v>1481</c:v>
                </c:pt>
                <c:pt idx="87">
                  <c:v>1534</c:v>
                </c:pt>
                <c:pt idx="88">
                  <c:v>1512</c:v>
                </c:pt>
                <c:pt idx="89">
                  <c:v>1356</c:v>
                </c:pt>
                <c:pt idx="90">
                  <c:v>1405</c:v>
                </c:pt>
                <c:pt idx="91">
                  <c:v>1390</c:v>
                </c:pt>
                <c:pt idx="92">
                  <c:v>1328</c:v>
                </c:pt>
                <c:pt idx="93">
                  <c:v>1331</c:v>
                </c:pt>
                <c:pt idx="94">
                  <c:v>1274</c:v>
                </c:pt>
                <c:pt idx="95">
                  <c:v>1195</c:v>
                </c:pt>
                <c:pt idx="96">
                  <c:v>1022</c:v>
                </c:pt>
                <c:pt idx="97">
                  <c:v>1142</c:v>
                </c:pt>
                <c:pt idx="98">
                  <c:v>1142</c:v>
                </c:pt>
                <c:pt idx="99">
                  <c:v>1087</c:v>
                </c:pt>
                <c:pt idx="100">
                  <c:v>1017</c:v>
                </c:pt>
                <c:pt idx="101">
                  <c:v>1160</c:v>
                </c:pt>
                <c:pt idx="102">
                  <c:v>1055</c:v>
                </c:pt>
                <c:pt idx="103">
                  <c:v>1076</c:v>
                </c:pt>
                <c:pt idx="104">
                  <c:v>1021</c:v>
                </c:pt>
                <c:pt idx="105">
                  <c:v>777</c:v>
                </c:pt>
                <c:pt idx="106">
                  <c:v>819</c:v>
                </c:pt>
                <c:pt idx="107">
                  <c:v>839</c:v>
                </c:pt>
                <c:pt idx="108">
                  <c:v>846</c:v>
                </c:pt>
                <c:pt idx="109">
                  <c:v>818</c:v>
                </c:pt>
                <c:pt idx="110">
                  <c:v>797</c:v>
                </c:pt>
                <c:pt idx="111">
                  <c:v>797</c:v>
                </c:pt>
                <c:pt idx="112">
                  <c:v>792</c:v>
                </c:pt>
                <c:pt idx="113">
                  <c:v>721</c:v>
                </c:pt>
                <c:pt idx="114">
                  <c:v>746</c:v>
                </c:pt>
                <c:pt idx="115">
                  <c:v>844</c:v>
                </c:pt>
                <c:pt idx="116">
                  <c:v>750</c:v>
                </c:pt>
                <c:pt idx="117">
                  <c:v>689</c:v>
                </c:pt>
                <c:pt idx="118">
                  <c:v>670</c:v>
                </c:pt>
                <c:pt idx="119">
                  <c:v>635</c:v>
                </c:pt>
                <c:pt idx="120">
                  <c:v>737</c:v>
                </c:pt>
                <c:pt idx="121">
                  <c:v>702</c:v>
                </c:pt>
                <c:pt idx="122">
                  <c:v>894</c:v>
                </c:pt>
                <c:pt idx="123">
                  <c:v>572</c:v>
                </c:pt>
                <c:pt idx="124">
                  <c:v>592</c:v>
                </c:pt>
                <c:pt idx="125">
                  <c:v>632</c:v>
                </c:pt>
                <c:pt idx="126">
                  <c:v>605</c:v>
                </c:pt>
                <c:pt idx="127">
                  <c:v>552</c:v>
                </c:pt>
                <c:pt idx="128">
                  <c:v>565</c:v>
                </c:pt>
                <c:pt idx="129">
                  <c:v>520</c:v>
                </c:pt>
                <c:pt idx="130">
                  <c:v>615</c:v>
                </c:pt>
                <c:pt idx="131">
                  <c:v>591</c:v>
                </c:pt>
                <c:pt idx="132">
                  <c:v>549</c:v>
                </c:pt>
                <c:pt idx="133">
                  <c:v>549</c:v>
                </c:pt>
                <c:pt idx="134">
                  <c:v>579</c:v>
                </c:pt>
                <c:pt idx="135">
                  <c:v>634</c:v>
                </c:pt>
                <c:pt idx="136">
                  <c:v>614</c:v>
                </c:pt>
                <c:pt idx="137">
                  <c:v>603</c:v>
                </c:pt>
                <c:pt idx="138">
                  <c:v>566</c:v>
                </c:pt>
                <c:pt idx="139">
                  <c:v>585</c:v>
                </c:pt>
                <c:pt idx="140">
                  <c:v>610</c:v>
                </c:pt>
                <c:pt idx="141">
                  <c:v>545</c:v>
                </c:pt>
                <c:pt idx="142">
                  <c:v>561</c:v>
                </c:pt>
                <c:pt idx="143">
                  <c:v>582</c:v>
                </c:pt>
                <c:pt idx="144">
                  <c:v>671</c:v>
                </c:pt>
                <c:pt idx="145">
                  <c:v>626</c:v>
                </c:pt>
                <c:pt idx="146">
                  <c:v>625</c:v>
                </c:pt>
                <c:pt idx="147">
                  <c:v>676</c:v>
                </c:pt>
                <c:pt idx="148">
                  <c:v>684</c:v>
                </c:pt>
                <c:pt idx="149">
                  <c:v>652</c:v>
                </c:pt>
                <c:pt idx="150">
                  <c:v>730</c:v>
                </c:pt>
                <c:pt idx="151">
                  <c:v>668</c:v>
                </c:pt>
                <c:pt idx="152">
                  <c:v>677</c:v>
                </c:pt>
                <c:pt idx="153">
                  <c:v>732</c:v>
                </c:pt>
                <c:pt idx="154">
                  <c:v>730</c:v>
                </c:pt>
                <c:pt idx="155">
                  <c:v>839</c:v>
                </c:pt>
                <c:pt idx="156">
                  <c:v>690</c:v>
                </c:pt>
                <c:pt idx="157">
                  <c:v>714</c:v>
                </c:pt>
                <c:pt idx="158">
                  <c:v>759</c:v>
                </c:pt>
                <c:pt idx="159">
                  <c:v>786</c:v>
                </c:pt>
                <c:pt idx="160">
                  <c:v>761</c:v>
                </c:pt>
                <c:pt idx="161">
                  <c:v>752</c:v>
                </c:pt>
                <c:pt idx="162">
                  <c:v>811</c:v>
                </c:pt>
                <c:pt idx="163">
                  <c:v>833</c:v>
                </c:pt>
                <c:pt idx="164">
                  <c:v>768</c:v>
                </c:pt>
                <c:pt idx="165">
                  <c:v>840</c:v>
                </c:pt>
                <c:pt idx="166">
                  <c:v>878</c:v>
                </c:pt>
                <c:pt idx="167">
                  <c:v>899</c:v>
                </c:pt>
                <c:pt idx="168">
                  <c:v>828</c:v>
                </c:pt>
                <c:pt idx="169">
                  <c:v>894</c:v>
                </c:pt>
                <c:pt idx="170">
                  <c:v>805</c:v>
                </c:pt>
                <c:pt idx="171">
                  <c:v>858</c:v>
                </c:pt>
                <c:pt idx="172">
                  <c:v>904</c:v>
                </c:pt>
                <c:pt idx="173">
                  <c:v>945</c:v>
                </c:pt>
                <c:pt idx="174">
                  <c:v>913</c:v>
                </c:pt>
                <c:pt idx="175">
                  <c:v>874</c:v>
                </c:pt>
                <c:pt idx="176">
                  <c:v>942</c:v>
                </c:pt>
                <c:pt idx="177">
                  <c:v>952</c:v>
                </c:pt>
                <c:pt idx="178">
                  <c:v>872</c:v>
                </c:pt>
                <c:pt idx="179">
                  <c:v>790</c:v>
                </c:pt>
                <c:pt idx="180">
                  <c:v>1005</c:v>
                </c:pt>
                <c:pt idx="181">
                  <c:v>1028</c:v>
                </c:pt>
                <c:pt idx="182">
                  <c:v>970</c:v>
                </c:pt>
                <c:pt idx="183">
                  <c:v>992</c:v>
                </c:pt>
                <c:pt idx="184">
                  <c:v>971</c:v>
                </c:pt>
                <c:pt idx="185">
                  <c:v>1018</c:v>
                </c:pt>
                <c:pt idx="186">
                  <c:v>986</c:v>
                </c:pt>
                <c:pt idx="187">
                  <c:v>988</c:v>
                </c:pt>
                <c:pt idx="188">
                  <c:v>1012</c:v>
                </c:pt>
                <c:pt idx="189">
                  <c:v>1051</c:v>
                </c:pt>
                <c:pt idx="190">
                  <c:v>1045</c:v>
                </c:pt>
                <c:pt idx="191">
                  <c:v>1019</c:v>
                </c:pt>
                <c:pt idx="192">
                  <c:v>961</c:v>
                </c:pt>
                <c:pt idx="193">
                  <c:v>1016</c:v>
                </c:pt>
                <c:pt idx="194">
                  <c:v>1113</c:v>
                </c:pt>
                <c:pt idx="195">
                  <c:v>1086</c:v>
                </c:pt>
                <c:pt idx="196">
                  <c:v>1040</c:v>
                </c:pt>
                <c:pt idx="197">
                  <c:v>1005</c:v>
                </c:pt>
                <c:pt idx="198">
                  <c:v>1067</c:v>
                </c:pt>
                <c:pt idx="199">
                  <c:v>1203</c:v>
                </c:pt>
                <c:pt idx="200">
                  <c:v>1096</c:v>
                </c:pt>
                <c:pt idx="201">
                  <c:v>1083</c:v>
                </c:pt>
                <c:pt idx="202">
                  <c:v>1161</c:v>
                </c:pt>
                <c:pt idx="203">
                  <c:v>1194</c:v>
                </c:pt>
                <c:pt idx="204">
                  <c:v>1098</c:v>
                </c:pt>
                <c:pt idx="205">
                  <c:v>1180</c:v>
                </c:pt>
                <c:pt idx="206">
                  <c:v>1230</c:v>
                </c:pt>
                <c:pt idx="207">
                  <c:v>1194</c:v>
                </c:pt>
                <c:pt idx="208">
                  <c:v>1097</c:v>
                </c:pt>
                <c:pt idx="209">
                  <c:v>1109</c:v>
                </c:pt>
              </c:numCache>
            </c:numRef>
          </c:val>
          <c:smooth val="0"/>
        </c:ser>
        <c:ser>
          <c:idx val="2"/>
          <c:order val="2"/>
          <c:tx>
            <c:strRef>
              <c:f>Monthly!$K$1</c:f>
              <c:strCache>
                <c:ptCount val="1"/>
                <c:pt idx="0">
                  <c:v>Housing Starts: Total: New Privately Owned Housing Units Started</c:v>
                </c:pt>
              </c:strCache>
            </c:strRef>
          </c:tx>
          <c:spPr>
            <a:ln w="28575" cap="rnd">
              <a:solidFill>
                <a:schemeClr val="accent3"/>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Monthly!$K$2:$K$211</c:f>
              <c:numCache>
                <c:formatCode>0</c:formatCode>
                <c:ptCount val="210"/>
                <c:pt idx="0">
                  <c:v>1626</c:v>
                </c:pt>
                <c:pt idx="1">
                  <c:v>1575</c:v>
                </c:pt>
                <c:pt idx="2">
                  <c:v>1559</c:v>
                </c:pt>
                <c:pt idx="3">
                  <c:v>1463</c:v>
                </c:pt>
                <c:pt idx="4">
                  <c:v>1541</c:v>
                </c:pt>
                <c:pt idx="5">
                  <c:v>1507</c:v>
                </c:pt>
                <c:pt idx="6">
                  <c:v>1549</c:v>
                </c:pt>
                <c:pt idx="7">
                  <c:v>1551</c:v>
                </c:pt>
                <c:pt idx="8">
                  <c:v>1532</c:v>
                </c:pt>
                <c:pt idx="9">
                  <c:v>1600</c:v>
                </c:pt>
                <c:pt idx="10">
                  <c:v>1625</c:v>
                </c:pt>
                <c:pt idx="11">
                  <c:v>1590</c:v>
                </c:pt>
                <c:pt idx="12">
                  <c:v>1649</c:v>
                </c:pt>
                <c:pt idx="13">
                  <c:v>1605</c:v>
                </c:pt>
                <c:pt idx="14">
                  <c:v>1636</c:v>
                </c:pt>
                <c:pt idx="15">
                  <c:v>1670</c:v>
                </c:pt>
                <c:pt idx="16">
                  <c:v>1567</c:v>
                </c:pt>
                <c:pt idx="17">
                  <c:v>1562</c:v>
                </c:pt>
                <c:pt idx="18">
                  <c:v>1540</c:v>
                </c:pt>
                <c:pt idx="19">
                  <c:v>1602</c:v>
                </c:pt>
                <c:pt idx="20">
                  <c:v>1568</c:v>
                </c:pt>
                <c:pt idx="21">
                  <c:v>1698</c:v>
                </c:pt>
                <c:pt idx="22">
                  <c:v>1829</c:v>
                </c:pt>
                <c:pt idx="23">
                  <c:v>1642</c:v>
                </c:pt>
                <c:pt idx="24">
                  <c:v>1592</c:v>
                </c:pt>
                <c:pt idx="25">
                  <c:v>1764</c:v>
                </c:pt>
                <c:pt idx="26">
                  <c:v>1717</c:v>
                </c:pt>
                <c:pt idx="27">
                  <c:v>1655</c:v>
                </c:pt>
                <c:pt idx="28">
                  <c:v>1633</c:v>
                </c:pt>
                <c:pt idx="29">
                  <c:v>1804</c:v>
                </c:pt>
                <c:pt idx="30">
                  <c:v>1648</c:v>
                </c:pt>
                <c:pt idx="31">
                  <c:v>1753</c:v>
                </c:pt>
                <c:pt idx="32">
                  <c:v>1788</c:v>
                </c:pt>
                <c:pt idx="33">
                  <c:v>1853</c:v>
                </c:pt>
                <c:pt idx="34">
                  <c:v>1629</c:v>
                </c:pt>
                <c:pt idx="35">
                  <c:v>1726</c:v>
                </c:pt>
                <c:pt idx="36">
                  <c:v>1643</c:v>
                </c:pt>
                <c:pt idx="37">
                  <c:v>1751</c:v>
                </c:pt>
                <c:pt idx="38">
                  <c:v>1867</c:v>
                </c:pt>
                <c:pt idx="39">
                  <c:v>1897</c:v>
                </c:pt>
                <c:pt idx="40">
                  <c:v>1833</c:v>
                </c:pt>
                <c:pt idx="41">
                  <c:v>1939</c:v>
                </c:pt>
                <c:pt idx="42">
                  <c:v>1967</c:v>
                </c:pt>
                <c:pt idx="43">
                  <c:v>2083</c:v>
                </c:pt>
                <c:pt idx="44">
                  <c:v>2057</c:v>
                </c:pt>
                <c:pt idx="45">
                  <c:v>1911</c:v>
                </c:pt>
                <c:pt idx="46">
                  <c:v>1846</c:v>
                </c:pt>
                <c:pt idx="47">
                  <c:v>1998</c:v>
                </c:pt>
                <c:pt idx="48">
                  <c:v>2003</c:v>
                </c:pt>
                <c:pt idx="49">
                  <c:v>1981</c:v>
                </c:pt>
                <c:pt idx="50">
                  <c:v>1828</c:v>
                </c:pt>
                <c:pt idx="51">
                  <c:v>2002</c:v>
                </c:pt>
                <c:pt idx="52">
                  <c:v>2024</c:v>
                </c:pt>
                <c:pt idx="53">
                  <c:v>1905</c:v>
                </c:pt>
                <c:pt idx="54">
                  <c:v>2072</c:v>
                </c:pt>
                <c:pt idx="55">
                  <c:v>1782</c:v>
                </c:pt>
                <c:pt idx="56">
                  <c:v>2042</c:v>
                </c:pt>
                <c:pt idx="57">
                  <c:v>2144</c:v>
                </c:pt>
                <c:pt idx="58">
                  <c:v>2207</c:v>
                </c:pt>
                <c:pt idx="59">
                  <c:v>1864</c:v>
                </c:pt>
                <c:pt idx="60">
                  <c:v>2061</c:v>
                </c:pt>
                <c:pt idx="61">
                  <c:v>2025</c:v>
                </c:pt>
                <c:pt idx="62">
                  <c:v>2068</c:v>
                </c:pt>
                <c:pt idx="63">
                  <c:v>2054</c:v>
                </c:pt>
                <c:pt idx="64">
                  <c:v>2095</c:v>
                </c:pt>
                <c:pt idx="65">
                  <c:v>2151</c:v>
                </c:pt>
                <c:pt idx="66">
                  <c:v>2065</c:v>
                </c:pt>
                <c:pt idx="67">
                  <c:v>2147</c:v>
                </c:pt>
                <c:pt idx="68">
                  <c:v>1994</c:v>
                </c:pt>
                <c:pt idx="69">
                  <c:v>2273</c:v>
                </c:pt>
                <c:pt idx="70">
                  <c:v>2119</c:v>
                </c:pt>
                <c:pt idx="71">
                  <c:v>1969</c:v>
                </c:pt>
                <c:pt idx="72">
                  <c:v>1821</c:v>
                </c:pt>
                <c:pt idx="73">
                  <c:v>1942</c:v>
                </c:pt>
                <c:pt idx="74">
                  <c:v>1802</c:v>
                </c:pt>
                <c:pt idx="75">
                  <c:v>1737</c:v>
                </c:pt>
                <c:pt idx="76">
                  <c:v>1650</c:v>
                </c:pt>
                <c:pt idx="77">
                  <c:v>1720</c:v>
                </c:pt>
                <c:pt idx="78">
                  <c:v>1491</c:v>
                </c:pt>
                <c:pt idx="79">
                  <c:v>1570</c:v>
                </c:pt>
                <c:pt idx="80">
                  <c:v>1649</c:v>
                </c:pt>
                <c:pt idx="81">
                  <c:v>1409</c:v>
                </c:pt>
                <c:pt idx="82">
                  <c:v>1480</c:v>
                </c:pt>
                <c:pt idx="83">
                  <c:v>1495</c:v>
                </c:pt>
                <c:pt idx="84">
                  <c:v>1490</c:v>
                </c:pt>
                <c:pt idx="85">
                  <c:v>1415</c:v>
                </c:pt>
                <c:pt idx="86">
                  <c:v>1448</c:v>
                </c:pt>
                <c:pt idx="87">
                  <c:v>1354</c:v>
                </c:pt>
                <c:pt idx="88">
                  <c:v>1330</c:v>
                </c:pt>
                <c:pt idx="89">
                  <c:v>1183</c:v>
                </c:pt>
                <c:pt idx="90">
                  <c:v>1264</c:v>
                </c:pt>
                <c:pt idx="91">
                  <c:v>1197</c:v>
                </c:pt>
                <c:pt idx="92">
                  <c:v>1037</c:v>
                </c:pt>
                <c:pt idx="93">
                  <c:v>1084</c:v>
                </c:pt>
                <c:pt idx="94">
                  <c:v>1103</c:v>
                </c:pt>
                <c:pt idx="95">
                  <c:v>1005</c:v>
                </c:pt>
                <c:pt idx="96">
                  <c:v>1013</c:v>
                </c:pt>
                <c:pt idx="97">
                  <c:v>973</c:v>
                </c:pt>
                <c:pt idx="98">
                  <c:v>1046</c:v>
                </c:pt>
                <c:pt idx="99">
                  <c:v>923</c:v>
                </c:pt>
                <c:pt idx="100">
                  <c:v>844</c:v>
                </c:pt>
                <c:pt idx="101">
                  <c:v>820</c:v>
                </c:pt>
                <c:pt idx="102">
                  <c:v>777</c:v>
                </c:pt>
                <c:pt idx="103">
                  <c:v>652</c:v>
                </c:pt>
                <c:pt idx="104">
                  <c:v>560</c:v>
                </c:pt>
                <c:pt idx="105">
                  <c:v>490</c:v>
                </c:pt>
                <c:pt idx="106">
                  <c:v>582</c:v>
                </c:pt>
                <c:pt idx="107">
                  <c:v>505</c:v>
                </c:pt>
                <c:pt idx="108">
                  <c:v>478</c:v>
                </c:pt>
                <c:pt idx="109">
                  <c:v>540</c:v>
                </c:pt>
                <c:pt idx="110">
                  <c:v>585</c:v>
                </c:pt>
                <c:pt idx="111">
                  <c:v>594</c:v>
                </c:pt>
                <c:pt idx="112">
                  <c:v>586</c:v>
                </c:pt>
                <c:pt idx="113">
                  <c:v>585</c:v>
                </c:pt>
                <c:pt idx="114">
                  <c:v>534</c:v>
                </c:pt>
                <c:pt idx="115">
                  <c:v>588</c:v>
                </c:pt>
                <c:pt idx="116">
                  <c:v>581</c:v>
                </c:pt>
                <c:pt idx="117">
                  <c:v>614</c:v>
                </c:pt>
                <c:pt idx="118">
                  <c:v>604</c:v>
                </c:pt>
                <c:pt idx="119">
                  <c:v>636</c:v>
                </c:pt>
                <c:pt idx="120">
                  <c:v>687</c:v>
                </c:pt>
                <c:pt idx="121">
                  <c:v>583</c:v>
                </c:pt>
                <c:pt idx="122">
                  <c:v>536</c:v>
                </c:pt>
                <c:pt idx="123">
                  <c:v>546</c:v>
                </c:pt>
                <c:pt idx="124">
                  <c:v>599</c:v>
                </c:pt>
                <c:pt idx="125">
                  <c:v>594</c:v>
                </c:pt>
                <c:pt idx="126">
                  <c:v>543</c:v>
                </c:pt>
                <c:pt idx="127">
                  <c:v>545</c:v>
                </c:pt>
                <c:pt idx="128">
                  <c:v>539</c:v>
                </c:pt>
                <c:pt idx="129">
                  <c:v>630</c:v>
                </c:pt>
                <c:pt idx="130">
                  <c:v>517</c:v>
                </c:pt>
                <c:pt idx="131">
                  <c:v>600</c:v>
                </c:pt>
                <c:pt idx="132">
                  <c:v>554</c:v>
                </c:pt>
                <c:pt idx="133">
                  <c:v>561</c:v>
                </c:pt>
                <c:pt idx="134">
                  <c:v>608</c:v>
                </c:pt>
                <c:pt idx="135">
                  <c:v>623</c:v>
                </c:pt>
                <c:pt idx="136">
                  <c:v>585</c:v>
                </c:pt>
                <c:pt idx="137">
                  <c:v>650</c:v>
                </c:pt>
                <c:pt idx="138">
                  <c:v>610</c:v>
                </c:pt>
                <c:pt idx="139">
                  <c:v>711</c:v>
                </c:pt>
                <c:pt idx="140">
                  <c:v>694</c:v>
                </c:pt>
                <c:pt idx="141">
                  <c:v>723</c:v>
                </c:pt>
                <c:pt idx="142">
                  <c:v>704</c:v>
                </c:pt>
                <c:pt idx="143">
                  <c:v>695</c:v>
                </c:pt>
                <c:pt idx="144">
                  <c:v>753</c:v>
                </c:pt>
                <c:pt idx="145">
                  <c:v>708</c:v>
                </c:pt>
                <c:pt idx="146">
                  <c:v>757</c:v>
                </c:pt>
                <c:pt idx="147">
                  <c:v>740</c:v>
                </c:pt>
                <c:pt idx="148">
                  <c:v>754</c:v>
                </c:pt>
                <c:pt idx="149">
                  <c:v>847</c:v>
                </c:pt>
                <c:pt idx="150">
                  <c:v>915</c:v>
                </c:pt>
                <c:pt idx="151">
                  <c:v>833</c:v>
                </c:pt>
                <c:pt idx="152">
                  <c:v>976</c:v>
                </c:pt>
                <c:pt idx="153">
                  <c:v>888</c:v>
                </c:pt>
                <c:pt idx="154">
                  <c:v>970</c:v>
                </c:pt>
                <c:pt idx="155">
                  <c:v>999</c:v>
                </c:pt>
                <c:pt idx="156">
                  <c:v>826</c:v>
                </c:pt>
                <c:pt idx="157">
                  <c:v>920</c:v>
                </c:pt>
                <c:pt idx="158">
                  <c:v>852</c:v>
                </c:pt>
                <c:pt idx="159">
                  <c:v>891</c:v>
                </c:pt>
                <c:pt idx="160">
                  <c:v>898</c:v>
                </c:pt>
                <c:pt idx="161">
                  <c:v>860</c:v>
                </c:pt>
                <c:pt idx="162">
                  <c:v>921</c:v>
                </c:pt>
                <c:pt idx="163">
                  <c:v>1104</c:v>
                </c:pt>
                <c:pt idx="164">
                  <c:v>1010</c:v>
                </c:pt>
                <c:pt idx="165">
                  <c:v>902</c:v>
                </c:pt>
                <c:pt idx="166">
                  <c:v>948</c:v>
                </c:pt>
                <c:pt idx="167">
                  <c:v>973</c:v>
                </c:pt>
                <c:pt idx="168">
                  <c:v>1038</c:v>
                </c:pt>
                <c:pt idx="169">
                  <c:v>987</c:v>
                </c:pt>
                <c:pt idx="170">
                  <c:v>928</c:v>
                </c:pt>
                <c:pt idx="171">
                  <c:v>1085</c:v>
                </c:pt>
                <c:pt idx="172">
                  <c:v>984</c:v>
                </c:pt>
                <c:pt idx="173">
                  <c:v>999</c:v>
                </c:pt>
                <c:pt idx="174">
                  <c:v>1094</c:v>
                </c:pt>
                <c:pt idx="175">
                  <c:v>994</c:v>
                </c:pt>
                <c:pt idx="176">
                  <c:v>1081</c:v>
                </c:pt>
                <c:pt idx="177">
                  <c:v>1101</c:v>
                </c:pt>
                <c:pt idx="178">
                  <c:v>887</c:v>
                </c:pt>
                <c:pt idx="179">
                  <c:v>974</c:v>
                </c:pt>
                <c:pt idx="180">
                  <c:v>1200</c:v>
                </c:pt>
                <c:pt idx="181">
                  <c:v>1066</c:v>
                </c:pt>
                <c:pt idx="182">
                  <c:v>1201</c:v>
                </c:pt>
                <c:pt idx="183">
                  <c:v>1140</c:v>
                </c:pt>
                <c:pt idx="184">
                  <c:v>1134</c:v>
                </c:pt>
                <c:pt idx="185">
                  <c:v>1209</c:v>
                </c:pt>
                <c:pt idx="186">
                  <c:v>1059</c:v>
                </c:pt>
                <c:pt idx="187">
                  <c:v>1176</c:v>
                </c:pt>
                <c:pt idx="188">
                  <c:v>1138</c:v>
                </c:pt>
                <c:pt idx="189">
                  <c:v>1123</c:v>
                </c:pt>
                <c:pt idx="190">
                  <c:v>1209</c:v>
                </c:pt>
                <c:pt idx="191">
                  <c:v>1128</c:v>
                </c:pt>
                <c:pt idx="192">
                  <c:v>1164</c:v>
                </c:pt>
                <c:pt idx="193">
                  <c:v>1119</c:v>
                </c:pt>
                <c:pt idx="194">
                  <c:v>1190</c:v>
                </c:pt>
                <c:pt idx="195">
                  <c:v>1223</c:v>
                </c:pt>
                <c:pt idx="196">
                  <c:v>1164</c:v>
                </c:pt>
                <c:pt idx="197">
                  <c:v>1062</c:v>
                </c:pt>
                <c:pt idx="198">
                  <c:v>1328</c:v>
                </c:pt>
                <c:pt idx="199">
                  <c:v>1149</c:v>
                </c:pt>
                <c:pt idx="200">
                  <c:v>1268</c:v>
                </c:pt>
                <c:pt idx="201">
                  <c:v>1236</c:v>
                </c:pt>
                <c:pt idx="202">
                  <c:v>1288</c:v>
                </c:pt>
                <c:pt idx="203">
                  <c:v>1189</c:v>
                </c:pt>
                <c:pt idx="204">
                  <c:v>1154</c:v>
                </c:pt>
                <c:pt idx="205">
                  <c:v>1129</c:v>
                </c:pt>
                <c:pt idx="206">
                  <c:v>1217</c:v>
                </c:pt>
                <c:pt idx="207">
                  <c:v>1185</c:v>
                </c:pt>
                <c:pt idx="208">
                  <c:v>1183</c:v>
                </c:pt>
                <c:pt idx="209">
                  <c:v>1127</c:v>
                </c:pt>
              </c:numCache>
            </c:numRef>
          </c:val>
          <c:smooth val="0"/>
        </c:ser>
        <c:ser>
          <c:idx val="3"/>
          <c:order val="3"/>
          <c:tx>
            <c:strRef>
              <c:f>Monthly!$L$1</c:f>
              <c:strCache>
                <c:ptCount val="1"/>
                <c:pt idx="0">
                  <c:v>New One Family Houses Sold: United States</c:v>
                </c:pt>
              </c:strCache>
            </c:strRef>
          </c:tx>
          <c:spPr>
            <a:ln w="28575" cap="rnd">
              <a:solidFill>
                <a:schemeClr val="accent4"/>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Monthly!$L$2:$L$211</c:f>
              <c:numCache>
                <c:formatCode>0</c:formatCode>
                <c:ptCount val="210"/>
                <c:pt idx="0">
                  <c:v>841</c:v>
                </c:pt>
                <c:pt idx="1">
                  <c:v>857</c:v>
                </c:pt>
                <c:pt idx="2">
                  <c:v>793</c:v>
                </c:pt>
                <c:pt idx="3">
                  <c:v>887</c:v>
                </c:pt>
                <c:pt idx="4">
                  <c:v>848</c:v>
                </c:pt>
                <c:pt idx="5">
                  <c:v>912</c:v>
                </c:pt>
                <c:pt idx="6">
                  <c:v>933</c:v>
                </c:pt>
                <c:pt idx="7">
                  <c:v>880</c:v>
                </c:pt>
                <c:pt idx="8">
                  <c:v>983</c:v>
                </c:pt>
                <c:pt idx="9">
                  <c:v>936</c:v>
                </c:pt>
                <c:pt idx="10">
                  <c:v>963</c:v>
                </c:pt>
                <c:pt idx="11">
                  <c:v>939</c:v>
                </c:pt>
                <c:pt idx="12">
                  <c:v>909</c:v>
                </c:pt>
                <c:pt idx="13">
                  <c:v>885</c:v>
                </c:pt>
                <c:pt idx="14">
                  <c:v>882</c:v>
                </c:pt>
                <c:pt idx="15">
                  <c:v>880</c:v>
                </c:pt>
                <c:pt idx="16">
                  <c:v>866</c:v>
                </c:pt>
                <c:pt idx="17">
                  <c:v>853</c:v>
                </c:pt>
                <c:pt idx="18">
                  <c:v>871</c:v>
                </c:pt>
                <c:pt idx="19">
                  <c:v>924</c:v>
                </c:pt>
                <c:pt idx="20">
                  <c:v>979</c:v>
                </c:pt>
                <c:pt idx="21">
                  <c:v>880</c:v>
                </c:pt>
                <c:pt idx="22">
                  <c:v>948</c:v>
                </c:pt>
                <c:pt idx="23">
                  <c:v>923</c:v>
                </c:pt>
                <c:pt idx="24">
                  <c:v>936</c:v>
                </c:pt>
                <c:pt idx="25">
                  <c:v>978</c:v>
                </c:pt>
                <c:pt idx="26">
                  <c:v>957</c:v>
                </c:pt>
                <c:pt idx="27">
                  <c:v>956</c:v>
                </c:pt>
                <c:pt idx="28">
                  <c:v>1014</c:v>
                </c:pt>
                <c:pt idx="29">
                  <c:v>1044</c:v>
                </c:pt>
                <c:pt idx="30">
                  <c:v>1006</c:v>
                </c:pt>
                <c:pt idx="31">
                  <c:v>1024</c:v>
                </c:pt>
                <c:pt idx="32">
                  <c:v>1048</c:v>
                </c:pt>
                <c:pt idx="33">
                  <c:v>999</c:v>
                </c:pt>
                <c:pt idx="34">
                  <c:v>936</c:v>
                </c:pt>
                <c:pt idx="35">
                  <c:v>999</c:v>
                </c:pt>
                <c:pt idx="36">
                  <c:v>1012</c:v>
                </c:pt>
                <c:pt idx="37">
                  <c:v>1078</c:v>
                </c:pt>
                <c:pt idx="38">
                  <c:v>1193</c:v>
                </c:pt>
                <c:pt idx="39">
                  <c:v>1168</c:v>
                </c:pt>
                <c:pt idx="40">
                  <c:v>1206</c:v>
                </c:pt>
                <c:pt idx="41">
                  <c:v>1131</c:v>
                </c:pt>
                <c:pt idx="42">
                  <c:v>1144</c:v>
                </c:pt>
                <c:pt idx="43">
                  <c:v>1093</c:v>
                </c:pt>
                <c:pt idx="44">
                  <c:v>1129</c:v>
                </c:pt>
                <c:pt idx="45">
                  <c:v>1165</c:v>
                </c:pt>
                <c:pt idx="46">
                  <c:v>1159</c:v>
                </c:pt>
                <c:pt idx="47">
                  <c:v>1276</c:v>
                </c:pt>
                <c:pt idx="48">
                  <c:v>1186</c:v>
                </c:pt>
                <c:pt idx="49">
                  <c:v>1241</c:v>
                </c:pt>
                <c:pt idx="50">
                  <c:v>1180</c:v>
                </c:pt>
                <c:pt idx="51">
                  <c:v>1088</c:v>
                </c:pt>
                <c:pt idx="52">
                  <c:v>1175</c:v>
                </c:pt>
                <c:pt idx="53">
                  <c:v>1214</c:v>
                </c:pt>
                <c:pt idx="54">
                  <c:v>1305</c:v>
                </c:pt>
                <c:pt idx="55">
                  <c:v>1179</c:v>
                </c:pt>
                <c:pt idx="56">
                  <c:v>1242</c:v>
                </c:pt>
                <c:pt idx="57">
                  <c:v>1203</c:v>
                </c:pt>
                <c:pt idx="58">
                  <c:v>1319</c:v>
                </c:pt>
                <c:pt idx="59">
                  <c:v>1328</c:v>
                </c:pt>
                <c:pt idx="60">
                  <c:v>1260</c:v>
                </c:pt>
                <c:pt idx="61">
                  <c:v>1286</c:v>
                </c:pt>
                <c:pt idx="62">
                  <c:v>1274</c:v>
                </c:pt>
                <c:pt idx="63">
                  <c:v>1389</c:v>
                </c:pt>
                <c:pt idx="64">
                  <c:v>1255</c:v>
                </c:pt>
                <c:pt idx="65">
                  <c:v>1244</c:v>
                </c:pt>
                <c:pt idx="66">
                  <c:v>1336</c:v>
                </c:pt>
                <c:pt idx="67">
                  <c:v>1214</c:v>
                </c:pt>
                <c:pt idx="68">
                  <c:v>1239</c:v>
                </c:pt>
                <c:pt idx="69">
                  <c:v>1174</c:v>
                </c:pt>
                <c:pt idx="70">
                  <c:v>1061</c:v>
                </c:pt>
                <c:pt idx="71">
                  <c:v>1116</c:v>
                </c:pt>
                <c:pt idx="72">
                  <c:v>1123</c:v>
                </c:pt>
                <c:pt idx="73">
                  <c:v>1086</c:v>
                </c:pt>
                <c:pt idx="74">
                  <c:v>1074</c:v>
                </c:pt>
                <c:pt idx="75">
                  <c:v>965</c:v>
                </c:pt>
                <c:pt idx="76">
                  <c:v>1035</c:v>
                </c:pt>
                <c:pt idx="77">
                  <c:v>1016</c:v>
                </c:pt>
                <c:pt idx="78">
                  <c:v>941</c:v>
                </c:pt>
                <c:pt idx="79">
                  <c:v>1003</c:v>
                </c:pt>
                <c:pt idx="80">
                  <c:v>998</c:v>
                </c:pt>
                <c:pt idx="81">
                  <c:v>891</c:v>
                </c:pt>
                <c:pt idx="82">
                  <c:v>828</c:v>
                </c:pt>
                <c:pt idx="83">
                  <c:v>833</c:v>
                </c:pt>
                <c:pt idx="84">
                  <c:v>887</c:v>
                </c:pt>
                <c:pt idx="85">
                  <c:v>842</c:v>
                </c:pt>
                <c:pt idx="86">
                  <c:v>793</c:v>
                </c:pt>
                <c:pt idx="87">
                  <c:v>778</c:v>
                </c:pt>
                <c:pt idx="88">
                  <c:v>699</c:v>
                </c:pt>
                <c:pt idx="89">
                  <c:v>686</c:v>
                </c:pt>
                <c:pt idx="90">
                  <c:v>727</c:v>
                </c:pt>
                <c:pt idx="91">
                  <c:v>641</c:v>
                </c:pt>
                <c:pt idx="92">
                  <c:v>619</c:v>
                </c:pt>
                <c:pt idx="93">
                  <c:v>627</c:v>
                </c:pt>
                <c:pt idx="94">
                  <c:v>593</c:v>
                </c:pt>
                <c:pt idx="95">
                  <c:v>535</c:v>
                </c:pt>
                <c:pt idx="96">
                  <c:v>536</c:v>
                </c:pt>
                <c:pt idx="97">
                  <c:v>504</c:v>
                </c:pt>
                <c:pt idx="98">
                  <c:v>487</c:v>
                </c:pt>
                <c:pt idx="99">
                  <c:v>477</c:v>
                </c:pt>
                <c:pt idx="100">
                  <c:v>435</c:v>
                </c:pt>
                <c:pt idx="101">
                  <c:v>433</c:v>
                </c:pt>
                <c:pt idx="102">
                  <c:v>393</c:v>
                </c:pt>
                <c:pt idx="103">
                  <c:v>389</c:v>
                </c:pt>
                <c:pt idx="104">
                  <c:v>377</c:v>
                </c:pt>
                <c:pt idx="105">
                  <c:v>336</c:v>
                </c:pt>
                <c:pt idx="106">
                  <c:v>372</c:v>
                </c:pt>
                <c:pt idx="107">
                  <c:v>339</c:v>
                </c:pt>
                <c:pt idx="108">
                  <c:v>337</c:v>
                </c:pt>
                <c:pt idx="109">
                  <c:v>376</c:v>
                </c:pt>
                <c:pt idx="110">
                  <c:v>393</c:v>
                </c:pt>
                <c:pt idx="111">
                  <c:v>411</c:v>
                </c:pt>
                <c:pt idx="112">
                  <c:v>418</c:v>
                </c:pt>
                <c:pt idx="113">
                  <c:v>386</c:v>
                </c:pt>
                <c:pt idx="114">
                  <c:v>396</c:v>
                </c:pt>
                <c:pt idx="115">
                  <c:v>375</c:v>
                </c:pt>
                <c:pt idx="116">
                  <c:v>352</c:v>
                </c:pt>
                <c:pt idx="117">
                  <c:v>345</c:v>
                </c:pt>
                <c:pt idx="118">
                  <c:v>336</c:v>
                </c:pt>
                <c:pt idx="119">
                  <c:v>381</c:v>
                </c:pt>
                <c:pt idx="120">
                  <c:v>422</c:v>
                </c:pt>
                <c:pt idx="121">
                  <c:v>280</c:v>
                </c:pt>
                <c:pt idx="122">
                  <c:v>305</c:v>
                </c:pt>
                <c:pt idx="123">
                  <c:v>283</c:v>
                </c:pt>
                <c:pt idx="124">
                  <c:v>282</c:v>
                </c:pt>
                <c:pt idx="125">
                  <c:v>317</c:v>
                </c:pt>
                <c:pt idx="126">
                  <c:v>291</c:v>
                </c:pt>
                <c:pt idx="127">
                  <c:v>287</c:v>
                </c:pt>
                <c:pt idx="128">
                  <c:v>326</c:v>
                </c:pt>
                <c:pt idx="129">
                  <c:v>307</c:v>
                </c:pt>
                <c:pt idx="130">
                  <c:v>270</c:v>
                </c:pt>
                <c:pt idx="131">
                  <c:v>300</c:v>
                </c:pt>
                <c:pt idx="132">
                  <c:v>310</c:v>
                </c:pt>
                <c:pt idx="133">
                  <c:v>305</c:v>
                </c:pt>
                <c:pt idx="134">
                  <c:v>301</c:v>
                </c:pt>
                <c:pt idx="135">
                  <c:v>296</c:v>
                </c:pt>
                <c:pt idx="136">
                  <c:v>299</c:v>
                </c:pt>
                <c:pt idx="137">
                  <c:v>304</c:v>
                </c:pt>
                <c:pt idx="138">
                  <c:v>316</c:v>
                </c:pt>
                <c:pt idx="139">
                  <c:v>328</c:v>
                </c:pt>
                <c:pt idx="140">
                  <c:v>341</c:v>
                </c:pt>
                <c:pt idx="141">
                  <c:v>335</c:v>
                </c:pt>
                <c:pt idx="142">
                  <c:v>366</c:v>
                </c:pt>
                <c:pt idx="143">
                  <c:v>354</c:v>
                </c:pt>
                <c:pt idx="144">
                  <c:v>354</c:v>
                </c:pt>
                <c:pt idx="145">
                  <c:v>370</c:v>
                </c:pt>
                <c:pt idx="146">
                  <c:v>360</c:v>
                </c:pt>
                <c:pt idx="147">
                  <c:v>369</c:v>
                </c:pt>
                <c:pt idx="148">
                  <c:v>375</c:v>
                </c:pt>
                <c:pt idx="149">
                  <c:v>385</c:v>
                </c:pt>
                <c:pt idx="150">
                  <c:v>358</c:v>
                </c:pt>
                <c:pt idx="151">
                  <c:v>392</c:v>
                </c:pt>
                <c:pt idx="152">
                  <c:v>399</c:v>
                </c:pt>
                <c:pt idx="153">
                  <c:v>442</c:v>
                </c:pt>
                <c:pt idx="154">
                  <c:v>439</c:v>
                </c:pt>
                <c:pt idx="155">
                  <c:v>449</c:v>
                </c:pt>
                <c:pt idx="156">
                  <c:v>451</c:v>
                </c:pt>
                <c:pt idx="157">
                  <c:v>430</c:v>
                </c:pt>
                <c:pt idx="158">
                  <c:v>463</c:v>
                </c:pt>
                <c:pt idx="159">
                  <c:v>376</c:v>
                </c:pt>
                <c:pt idx="160">
                  <c:v>380</c:v>
                </c:pt>
                <c:pt idx="161">
                  <c:v>399</c:v>
                </c:pt>
                <c:pt idx="162">
                  <c:v>444</c:v>
                </c:pt>
                <c:pt idx="163">
                  <c:v>446</c:v>
                </c:pt>
                <c:pt idx="164">
                  <c:v>441</c:v>
                </c:pt>
                <c:pt idx="165">
                  <c:v>447</c:v>
                </c:pt>
                <c:pt idx="166">
                  <c:v>423</c:v>
                </c:pt>
                <c:pt idx="167">
                  <c:v>410</c:v>
                </c:pt>
                <c:pt idx="168">
                  <c:v>401</c:v>
                </c:pt>
                <c:pt idx="169">
                  <c:v>452</c:v>
                </c:pt>
                <c:pt idx="170">
                  <c:v>416</c:v>
                </c:pt>
                <c:pt idx="171">
                  <c:v>402</c:v>
                </c:pt>
                <c:pt idx="172">
                  <c:v>449</c:v>
                </c:pt>
                <c:pt idx="173">
                  <c:v>466</c:v>
                </c:pt>
                <c:pt idx="174">
                  <c:v>474</c:v>
                </c:pt>
                <c:pt idx="175">
                  <c:v>446</c:v>
                </c:pt>
                <c:pt idx="176">
                  <c:v>492</c:v>
                </c:pt>
                <c:pt idx="177">
                  <c:v>523</c:v>
                </c:pt>
                <c:pt idx="178">
                  <c:v>549</c:v>
                </c:pt>
                <c:pt idx="179">
                  <c:v>481</c:v>
                </c:pt>
                <c:pt idx="180">
                  <c:v>500</c:v>
                </c:pt>
                <c:pt idx="181">
                  <c:v>504</c:v>
                </c:pt>
                <c:pt idx="182">
                  <c:v>476</c:v>
                </c:pt>
                <c:pt idx="183">
                  <c:v>498</c:v>
                </c:pt>
                <c:pt idx="184">
                  <c:v>513</c:v>
                </c:pt>
                <c:pt idx="185">
                  <c:v>461</c:v>
                </c:pt>
                <c:pt idx="186">
                  <c:v>482</c:v>
                </c:pt>
                <c:pt idx="187">
                  <c:v>508</c:v>
                </c:pt>
                <c:pt idx="188">
                  <c:v>536</c:v>
                </c:pt>
                <c:pt idx="189">
                  <c:v>520</c:v>
                </c:pt>
                <c:pt idx="190">
                  <c:v>525</c:v>
                </c:pt>
                <c:pt idx="191">
                  <c:v>533</c:v>
                </c:pt>
                <c:pt idx="192">
                  <c:v>566</c:v>
                </c:pt>
                <c:pt idx="193">
                  <c:v>560</c:v>
                </c:pt>
                <c:pt idx="194">
                  <c:v>559</c:v>
                </c:pt>
                <c:pt idx="195">
                  <c:v>627</c:v>
                </c:pt>
                <c:pt idx="196">
                  <c:v>567</c:v>
                </c:pt>
                <c:pt idx="197">
                  <c:v>570</c:v>
                </c:pt>
                <c:pt idx="198">
                  <c:v>577</c:v>
                </c:pt>
                <c:pt idx="199">
                  <c:v>579</c:v>
                </c:pt>
                <c:pt idx="200">
                  <c:v>548</c:v>
                </c:pt>
                <c:pt idx="201">
                  <c:v>599</c:v>
                </c:pt>
                <c:pt idx="202">
                  <c:v>615</c:v>
                </c:pt>
                <c:pt idx="203">
                  <c:v>638</c:v>
                </c:pt>
                <c:pt idx="204">
                  <c:v>590</c:v>
                </c:pt>
                <c:pt idx="205">
                  <c:v>606</c:v>
                </c:pt>
                <c:pt idx="206">
                  <c:v>614</c:v>
                </c:pt>
                <c:pt idx="207">
                  <c:v>580</c:v>
                </c:pt>
                <c:pt idx="208">
                  <c:v>560</c:v>
                </c:pt>
              </c:numCache>
            </c:numRef>
          </c:val>
          <c:smooth val="0"/>
        </c:ser>
        <c:ser>
          <c:idx val="4"/>
          <c:order val="4"/>
          <c:tx>
            <c:strRef>
              <c:f>Monthly!$M$1</c:f>
              <c:strCache>
                <c:ptCount val="1"/>
                <c:pt idx="0">
                  <c:v>New Private Housing Units Authorized by Building Permits</c:v>
                </c:pt>
              </c:strCache>
            </c:strRef>
          </c:tx>
          <c:spPr>
            <a:ln w="28575" cap="rnd">
              <a:solidFill>
                <a:schemeClr val="accent5"/>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Monthly!$M$2:$M$211</c:f>
              <c:numCache>
                <c:formatCode>0</c:formatCode>
                <c:ptCount val="210"/>
                <c:pt idx="0">
                  <c:v>1597</c:v>
                </c:pt>
                <c:pt idx="1">
                  <c:v>1543</c:v>
                </c:pt>
                <c:pt idx="2">
                  <c:v>1572</c:v>
                </c:pt>
                <c:pt idx="3">
                  <c:v>1542</c:v>
                </c:pt>
                <c:pt idx="4">
                  <c:v>1552</c:v>
                </c:pt>
                <c:pt idx="5">
                  <c:v>1570</c:v>
                </c:pt>
                <c:pt idx="6">
                  <c:v>1577</c:v>
                </c:pt>
                <c:pt idx="7">
                  <c:v>1614</c:v>
                </c:pt>
                <c:pt idx="8">
                  <c:v>1543</c:v>
                </c:pt>
                <c:pt idx="9">
                  <c:v>1699</c:v>
                </c:pt>
                <c:pt idx="10">
                  <c:v>1656</c:v>
                </c:pt>
                <c:pt idx="11">
                  <c:v>1659</c:v>
                </c:pt>
                <c:pt idx="12">
                  <c:v>1666</c:v>
                </c:pt>
                <c:pt idx="13">
                  <c:v>1665</c:v>
                </c:pt>
                <c:pt idx="14">
                  <c:v>1626</c:v>
                </c:pt>
                <c:pt idx="15">
                  <c:v>1598</c:v>
                </c:pt>
                <c:pt idx="16">
                  <c:v>1615</c:v>
                </c:pt>
                <c:pt idx="17">
                  <c:v>1565</c:v>
                </c:pt>
                <c:pt idx="18">
                  <c:v>1566</c:v>
                </c:pt>
                <c:pt idx="19">
                  <c:v>1651</c:v>
                </c:pt>
                <c:pt idx="20">
                  <c:v>1680</c:v>
                </c:pt>
                <c:pt idx="21">
                  <c:v>1665</c:v>
                </c:pt>
                <c:pt idx="22">
                  <c:v>1787</c:v>
                </c:pt>
                <c:pt idx="23">
                  <c:v>1691</c:v>
                </c:pt>
                <c:pt idx="24">
                  <c:v>1669</c:v>
                </c:pt>
                <c:pt idx="25">
                  <c:v>1716</c:v>
                </c:pt>
                <c:pt idx="26">
                  <c:v>1758</c:v>
                </c:pt>
                <c:pt idx="27">
                  <c:v>1738</c:v>
                </c:pt>
                <c:pt idx="28">
                  <c:v>1695</c:v>
                </c:pt>
                <c:pt idx="29">
                  <c:v>1803</c:v>
                </c:pt>
                <c:pt idx="30">
                  <c:v>1799</c:v>
                </c:pt>
                <c:pt idx="31">
                  <c:v>1771</c:v>
                </c:pt>
                <c:pt idx="32">
                  <c:v>1896</c:v>
                </c:pt>
                <c:pt idx="33">
                  <c:v>1808</c:v>
                </c:pt>
                <c:pt idx="34">
                  <c:v>1854</c:v>
                </c:pt>
                <c:pt idx="35">
                  <c:v>1757</c:v>
                </c:pt>
                <c:pt idx="36">
                  <c:v>1803</c:v>
                </c:pt>
                <c:pt idx="37">
                  <c:v>1835</c:v>
                </c:pt>
                <c:pt idx="38">
                  <c:v>1875</c:v>
                </c:pt>
                <c:pt idx="39">
                  <c:v>1885</c:v>
                </c:pt>
                <c:pt idx="40">
                  <c:v>1966</c:v>
                </c:pt>
                <c:pt idx="41">
                  <c:v>1961</c:v>
                </c:pt>
                <c:pt idx="42">
                  <c:v>2012</c:v>
                </c:pt>
                <c:pt idx="43">
                  <c:v>1918</c:v>
                </c:pt>
                <c:pt idx="44">
                  <c:v>1987</c:v>
                </c:pt>
                <c:pt idx="45">
                  <c:v>1952</c:v>
                </c:pt>
                <c:pt idx="46">
                  <c:v>1966</c:v>
                </c:pt>
                <c:pt idx="47">
                  <c:v>2066</c:v>
                </c:pt>
                <c:pt idx="48">
                  <c:v>2070</c:v>
                </c:pt>
                <c:pt idx="49">
                  <c:v>2150</c:v>
                </c:pt>
                <c:pt idx="50">
                  <c:v>2020</c:v>
                </c:pt>
                <c:pt idx="51">
                  <c:v>2112</c:v>
                </c:pt>
                <c:pt idx="52">
                  <c:v>2056</c:v>
                </c:pt>
                <c:pt idx="53">
                  <c:v>2041</c:v>
                </c:pt>
                <c:pt idx="54">
                  <c:v>2097</c:v>
                </c:pt>
                <c:pt idx="55">
                  <c:v>2079</c:v>
                </c:pt>
                <c:pt idx="56">
                  <c:v>2082</c:v>
                </c:pt>
                <c:pt idx="57">
                  <c:v>2139</c:v>
                </c:pt>
                <c:pt idx="58">
                  <c:v>2114</c:v>
                </c:pt>
                <c:pt idx="59">
                  <c:v>2062</c:v>
                </c:pt>
                <c:pt idx="60">
                  <c:v>2150</c:v>
                </c:pt>
                <c:pt idx="61">
                  <c:v>2085</c:v>
                </c:pt>
                <c:pt idx="62">
                  <c:v>2178</c:v>
                </c:pt>
                <c:pt idx="63">
                  <c:v>2203</c:v>
                </c:pt>
                <c:pt idx="64">
                  <c:v>2219</c:v>
                </c:pt>
                <c:pt idx="65">
                  <c:v>2263</c:v>
                </c:pt>
                <c:pt idx="66">
                  <c:v>2170</c:v>
                </c:pt>
                <c:pt idx="67">
                  <c:v>2218</c:v>
                </c:pt>
                <c:pt idx="68">
                  <c:v>2120</c:v>
                </c:pt>
                <c:pt idx="69">
                  <c:v>2212</c:v>
                </c:pt>
                <c:pt idx="70">
                  <c:v>2141</c:v>
                </c:pt>
                <c:pt idx="71">
                  <c:v>2118</c:v>
                </c:pt>
                <c:pt idx="72">
                  <c:v>1998</c:v>
                </c:pt>
                <c:pt idx="73">
                  <c:v>1905</c:v>
                </c:pt>
                <c:pt idx="74">
                  <c:v>1867</c:v>
                </c:pt>
                <c:pt idx="75">
                  <c:v>1763</c:v>
                </c:pt>
                <c:pt idx="76">
                  <c:v>1722</c:v>
                </c:pt>
                <c:pt idx="77">
                  <c:v>1655</c:v>
                </c:pt>
                <c:pt idx="78">
                  <c:v>1570</c:v>
                </c:pt>
                <c:pt idx="79">
                  <c:v>1535</c:v>
                </c:pt>
                <c:pt idx="80">
                  <c:v>1638</c:v>
                </c:pt>
                <c:pt idx="81">
                  <c:v>1626</c:v>
                </c:pt>
                <c:pt idx="82">
                  <c:v>1598</c:v>
                </c:pt>
                <c:pt idx="83">
                  <c:v>1596</c:v>
                </c:pt>
                <c:pt idx="84">
                  <c:v>1470</c:v>
                </c:pt>
                <c:pt idx="85">
                  <c:v>1493</c:v>
                </c:pt>
                <c:pt idx="86">
                  <c:v>1407</c:v>
                </c:pt>
                <c:pt idx="87">
                  <c:v>1361</c:v>
                </c:pt>
                <c:pt idx="88">
                  <c:v>1321</c:v>
                </c:pt>
                <c:pt idx="89">
                  <c:v>1261</c:v>
                </c:pt>
                <c:pt idx="90">
                  <c:v>1192</c:v>
                </c:pt>
                <c:pt idx="91">
                  <c:v>1224</c:v>
                </c:pt>
                <c:pt idx="92">
                  <c:v>1149</c:v>
                </c:pt>
                <c:pt idx="93">
                  <c:v>1094</c:v>
                </c:pt>
                <c:pt idx="94">
                  <c:v>1014</c:v>
                </c:pt>
                <c:pt idx="95">
                  <c:v>967</c:v>
                </c:pt>
                <c:pt idx="96">
                  <c:v>1008</c:v>
                </c:pt>
                <c:pt idx="97">
                  <c:v>995</c:v>
                </c:pt>
                <c:pt idx="98">
                  <c:v>1180</c:v>
                </c:pt>
                <c:pt idx="99">
                  <c:v>921</c:v>
                </c:pt>
                <c:pt idx="100">
                  <c:v>858</c:v>
                </c:pt>
                <c:pt idx="101">
                  <c:v>797</c:v>
                </c:pt>
                <c:pt idx="102">
                  <c:v>736</c:v>
                </c:pt>
                <c:pt idx="103">
                  <c:v>626</c:v>
                </c:pt>
                <c:pt idx="104">
                  <c:v>554</c:v>
                </c:pt>
                <c:pt idx="105">
                  <c:v>545</c:v>
                </c:pt>
                <c:pt idx="106">
                  <c:v>558</c:v>
                </c:pt>
                <c:pt idx="107">
                  <c:v>513</c:v>
                </c:pt>
                <c:pt idx="108">
                  <c:v>521</c:v>
                </c:pt>
                <c:pt idx="109">
                  <c:v>556</c:v>
                </c:pt>
                <c:pt idx="110">
                  <c:v>601</c:v>
                </c:pt>
                <c:pt idx="111">
                  <c:v>595</c:v>
                </c:pt>
                <c:pt idx="112">
                  <c:v>616</c:v>
                </c:pt>
                <c:pt idx="113">
                  <c:v>609</c:v>
                </c:pt>
                <c:pt idx="114">
                  <c:v>583</c:v>
                </c:pt>
                <c:pt idx="115">
                  <c:v>623</c:v>
                </c:pt>
                <c:pt idx="116">
                  <c:v>664</c:v>
                </c:pt>
                <c:pt idx="117">
                  <c:v>636</c:v>
                </c:pt>
                <c:pt idx="118">
                  <c:v>650</c:v>
                </c:pt>
                <c:pt idx="119">
                  <c:v>687</c:v>
                </c:pt>
                <c:pt idx="120">
                  <c:v>637</c:v>
                </c:pt>
                <c:pt idx="121">
                  <c:v>575</c:v>
                </c:pt>
                <c:pt idx="122">
                  <c:v>587</c:v>
                </c:pt>
                <c:pt idx="123">
                  <c:v>579</c:v>
                </c:pt>
                <c:pt idx="124">
                  <c:v>580</c:v>
                </c:pt>
                <c:pt idx="125">
                  <c:v>563</c:v>
                </c:pt>
                <c:pt idx="126">
                  <c:v>558</c:v>
                </c:pt>
                <c:pt idx="127">
                  <c:v>560</c:v>
                </c:pt>
                <c:pt idx="128">
                  <c:v>632</c:v>
                </c:pt>
                <c:pt idx="129">
                  <c:v>576</c:v>
                </c:pt>
                <c:pt idx="130">
                  <c:v>542</c:v>
                </c:pt>
                <c:pt idx="131">
                  <c:v>583</c:v>
                </c:pt>
                <c:pt idx="132">
                  <c:v>581</c:v>
                </c:pt>
                <c:pt idx="133">
                  <c:v>618</c:v>
                </c:pt>
                <c:pt idx="134">
                  <c:v>636</c:v>
                </c:pt>
                <c:pt idx="135">
                  <c:v>621</c:v>
                </c:pt>
                <c:pt idx="136">
                  <c:v>647</c:v>
                </c:pt>
                <c:pt idx="137">
                  <c:v>610</c:v>
                </c:pt>
                <c:pt idx="138">
                  <c:v>671</c:v>
                </c:pt>
                <c:pt idx="139">
                  <c:v>706</c:v>
                </c:pt>
                <c:pt idx="140">
                  <c:v>697</c:v>
                </c:pt>
                <c:pt idx="141">
                  <c:v>715</c:v>
                </c:pt>
                <c:pt idx="142">
                  <c:v>733</c:v>
                </c:pt>
                <c:pt idx="143">
                  <c:v>797</c:v>
                </c:pt>
                <c:pt idx="144">
                  <c:v>747</c:v>
                </c:pt>
                <c:pt idx="145">
                  <c:v>807</c:v>
                </c:pt>
                <c:pt idx="146">
                  <c:v>790</c:v>
                </c:pt>
                <c:pt idx="147">
                  <c:v>840</c:v>
                </c:pt>
                <c:pt idx="148">
                  <c:v>832</c:v>
                </c:pt>
                <c:pt idx="149">
                  <c:v>921</c:v>
                </c:pt>
                <c:pt idx="150">
                  <c:v>895</c:v>
                </c:pt>
                <c:pt idx="151">
                  <c:v>930</c:v>
                </c:pt>
                <c:pt idx="152">
                  <c:v>938</c:v>
                </c:pt>
                <c:pt idx="153">
                  <c:v>928</c:v>
                </c:pt>
                <c:pt idx="154">
                  <c:v>971</c:v>
                </c:pt>
                <c:pt idx="155">
                  <c:v>932</c:v>
                </c:pt>
                <c:pt idx="156">
                  <c:v>1015</c:v>
                </c:pt>
                <c:pt idx="157">
                  <c:v>1016</c:v>
                </c:pt>
                <c:pt idx="158">
                  <c:v>951</c:v>
                </c:pt>
                <c:pt idx="159">
                  <c:v>986</c:v>
                </c:pt>
                <c:pt idx="160">
                  <c:v>947</c:v>
                </c:pt>
                <c:pt idx="161">
                  <c:v>1015</c:v>
                </c:pt>
                <c:pt idx="162">
                  <c:v>1031</c:v>
                </c:pt>
                <c:pt idx="163">
                  <c:v>1042</c:v>
                </c:pt>
                <c:pt idx="164">
                  <c:v>1013</c:v>
                </c:pt>
                <c:pt idx="165">
                  <c:v>1001</c:v>
                </c:pt>
                <c:pt idx="166">
                  <c:v>1032</c:v>
                </c:pt>
                <c:pt idx="167">
                  <c:v>1078</c:v>
                </c:pt>
                <c:pt idx="168">
                  <c:v>1080</c:v>
                </c:pt>
                <c:pt idx="169">
                  <c:v>1007</c:v>
                </c:pt>
                <c:pt idx="170">
                  <c:v>1015</c:v>
                </c:pt>
                <c:pt idx="171">
                  <c:v>1053</c:v>
                </c:pt>
                <c:pt idx="172">
                  <c:v>1045</c:v>
                </c:pt>
                <c:pt idx="173">
                  <c:v>1062</c:v>
                </c:pt>
                <c:pt idx="174">
                  <c:v>1123</c:v>
                </c:pt>
                <c:pt idx="175">
                  <c:v>1073</c:v>
                </c:pt>
                <c:pt idx="176">
                  <c:v>1070</c:v>
                </c:pt>
                <c:pt idx="177">
                  <c:v>1069</c:v>
                </c:pt>
                <c:pt idx="178">
                  <c:v>1127</c:v>
                </c:pt>
                <c:pt idx="179">
                  <c:v>1079</c:v>
                </c:pt>
                <c:pt idx="180">
                  <c:v>1178</c:v>
                </c:pt>
                <c:pt idx="181">
                  <c:v>1255</c:v>
                </c:pt>
                <c:pt idx="182">
                  <c:v>1363</c:v>
                </c:pt>
                <c:pt idx="183">
                  <c:v>1134</c:v>
                </c:pt>
                <c:pt idx="184">
                  <c:v>1159</c:v>
                </c:pt>
                <c:pt idx="185">
                  <c:v>1125</c:v>
                </c:pt>
                <c:pt idx="186">
                  <c:v>1166</c:v>
                </c:pt>
                <c:pt idx="187">
                  <c:v>1267</c:v>
                </c:pt>
                <c:pt idx="188">
                  <c:v>1218</c:v>
                </c:pt>
                <c:pt idx="189">
                  <c:v>1193</c:v>
                </c:pt>
                <c:pt idx="190">
                  <c:v>1195</c:v>
                </c:pt>
                <c:pt idx="191">
                  <c:v>1115</c:v>
                </c:pt>
                <c:pt idx="192">
                  <c:v>1163</c:v>
                </c:pt>
                <c:pt idx="193">
                  <c:v>1178</c:v>
                </c:pt>
                <c:pt idx="194">
                  <c:v>1193</c:v>
                </c:pt>
                <c:pt idx="195">
                  <c:v>1175</c:v>
                </c:pt>
                <c:pt idx="196">
                  <c:v>1200</c:v>
                </c:pt>
                <c:pt idx="197">
                  <c:v>1270</c:v>
                </c:pt>
                <c:pt idx="198">
                  <c:v>1285</c:v>
                </c:pt>
                <c:pt idx="199">
                  <c:v>1255</c:v>
                </c:pt>
                <c:pt idx="200">
                  <c:v>1266</c:v>
                </c:pt>
                <c:pt idx="201">
                  <c:v>1300</c:v>
                </c:pt>
                <c:pt idx="202">
                  <c:v>1219</c:v>
                </c:pt>
                <c:pt idx="203">
                  <c:v>1260</c:v>
                </c:pt>
                <c:pt idx="204">
                  <c:v>1228</c:v>
                </c:pt>
                <c:pt idx="205">
                  <c:v>1168</c:v>
                </c:pt>
                <c:pt idx="206">
                  <c:v>1275</c:v>
                </c:pt>
                <c:pt idx="207">
                  <c:v>1230</c:v>
                </c:pt>
                <c:pt idx="208">
                  <c:v>1272</c:v>
                </c:pt>
                <c:pt idx="209">
                  <c:v>1215</c:v>
                </c:pt>
              </c:numCache>
            </c:numRef>
          </c:val>
          <c:smooth val="0"/>
        </c:ser>
        <c:dLbls>
          <c:showLegendKey val="0"/>
          <c:showVal val="0"/>
          <c:showCatName val="0"/>
          <c:showSerName val="0"/>
          <c:showPercent val="0"/>
          <c:showBubbleSize val="0"/>
        </c:dLbls>
        <c:marker val="1"/>
        <c:smooth val="0"/>
        <c:axId val="-1642199312"/>
        <c:axId val="-1642195504"/>
      </c:lineChart>
      <c:lineChart>
        <c:grouping val="standard"/>
        <c:varyColors val="0"/>
        <c:ser>
          <c:idx val="1"/>
          <c:order val="1"/>
          <c:tx>
            <c:strRef>
              <c:f>Monthly!$J$1</c:f>
              <c:strCache>
                <c:ptCount val="1"/>
                <c:pt idx="0">
                  <c:v>S&amp;P/Case-Shiller U.S. National Home Price Index</c:v>
                </c:pt>
              </c:strCache>
            </c:strRef>
          </c:tx>
          <c:spPr>
            <a:ln w="28575" cap="rnd">
              <a:solidFill>
                <a:schemeClr val="accent2"/>
              </a:solidFill>
              <a:round/>
            </a:ln>
            <a:effectLst/>
          </c:spPr>
          <c:marker>
            <c:symbol val="none"/>
          </c:marker>
          <c:cat>
            <c:numRef>
              <c:f>Monthly!$H$2:$H$211</c:f>
              <c:numCache>
                <c:formatCode>yyyy\-mm\-dd</c:formatCode>
                <c:ptCount val="210"/>
                <c:pt idx="0">
                  <c:v>36617</c:v>
                </c:pt>
                <c:pt idx="1">
                  <c:v>36647</c:v>
                </c:pt>
                <c:pt idx="2">
                  <c:v>36678</c:v>
                </c:pt>
                <c:pt idx="3">
                  <c:v>36708</c:v>
                </c:pt>
                <c:pt idx="4">
                  <c:v>36739</c:v>
                </c:pt>
                <c:pt idx="5">
                  <c:v>36770</c:v>
                </c:pt>
                <c:pt idx="6">
                  <c:v>36800</c:v>
                </c:pt>
                <c:pt idx="7">
                  <c:v>36831</c:v>
                </c:pt>
                <c:pt idx="8">
                  <c:v>36861</c:v>
                </c:pt>
                <c:pt idx="9">
                  <c:v>36892</c:v>
                </c:pt>
                <c:pt idx="10">
                  <c:v>36923</c:v>
                </c:pt>
                <c:pt idx="11">
                  <c:v>36951</c:v>
                </c:pt>
                <c:pt idx="12">
                  <c:v>36982</c:v>
                </c:pt>
                <c:pt idx="13">
                  <c:v>37012</c:v>
                </c:pt>
                <c:pt idx="14">
                  <c:v>37043</c:v>
                </c:pt>
                <c:pt idx="15">
                  <c:v>37073</c:v>
                </c:pt>
                <c:pt idx="16">
                  <c:v>37104</c:v>
                </c:pt>
                <c:pt idx="17">
                  <c:v>37135</c:v>
                </c:pt>
                <c:pt idx="18">
                  <c:v>37165</c:v>
                </c:pt>
                <c:pt idx="19">
                  <c:v>37196</c:v>
                </c:pt>
                <c:pt idx="20">
                  <c:v>37226</c:v>
                </c:pt>
                <c:pt idx="21">
                  <c:v>37257</c:v>
                </c:pt>
                <c:pt idx="22">
                  <c:v>37288</c:v>
                </c:pt>
                <c:pt idx="23">
                  <c:v>37316</c:v>
                </c:pt>
                <c:pt idx="24">
                  <c:v>37347</c:v>
                </c:pt>
                <c:pt idx="25">
                  <c:v>37377</c:v>
                </c:pt>
                <c:pt idx="26">
                  <c:v>37408</c:v>
                </c:pt>
                <c:pt idx="27">
                  <c:v>37438</c:v>
                </c:pt>
                <c:pt idx="28">
                  <c:v>37469</c:v>
                </c:pt>
                <c:pt idx="29">
                  <c:v>37500</c:v>
                </c:pt>
                <c:pt idx="30">
                  <c:v>37530</c:v>
                </c:pt>
                <c:pt idx="31">
                  <c:v>37561</c:v>
                </c:pt>
                <c:pt idx="32">
                  <c:v>37591</c:v>
                </c:pt>
                <c:pt idx="33">
                  <c:v>37622</c:v>
                </c:pt>
                <c:pt idx="34">
                  <c:v>37653</c:v>
                </c:pt>
                <c:pt idx="35">
                  <c:v>37681</c:v>
                </c:pt>
                <c:pt idx="36">
                  <c:v>37712</c:v>
                </c:pt>
                <c:pt idx="37">
                  <c:v>37742</c:v>
                </c:pt>
                <c:pt idx="38">
                  <c:v>37773</c:v>
                </c:pt>
                <c:pt idx="39">
                  <c:v>37803</c:v>
                </c:pt>
                <c:pt idx="40">
                  <c:v>37834</c:v>
                </c:pt>
                <c:pt idx="41">
                  <c:v>37865</c:v>
                </c:pt>
                <c:pt idx="42">
                  <c:v>37895</c:v>
                </c:pt>
                <c:pt idx="43">
                  <c:v>37926</c:v>
                </c:pt>
                <c:pt idx="44">
                  <c:v>37956</c:v>
                </c:pt>
                <c:pt idx="45">
                  <c:v>37987</c:v>
                </c:pt>
                <c:pt idx="46">
                  <c:v>38018</c:v>
                </c:pt>
                <c:pt idx="47">
                  <c:v>38047</c:v>
                </c:pt>
                <c:pt idx="48">
                  <c:v>38078</c:v>
                </c:pt>
                <c:pt idx="49">
                  <c:v>38108</c:v>
                </c:pt>
                <c:pt idx="50">
                  <c:v>38139</c:v>
                </c:pt>
                <c:pt idx="51">
                  <c:v>38169</c:v>
                </c:pt>
                <c:pt idx="52">
                  <c:v>38200</c:v>
                </c:pt>
                <c:pt idx="53">
                  <c:v>38231</c:v>
                </c:pt>
                <c:pt idx="54">
                  <c:v>38261</c:v>
                </c:pt>
                <c:pt idx="55">
                  <c:v>38292</c:v>
                </c:pt>
                <c:pt idx="56">
                  <c:v>38322</c:v>
                </c:pt>
                <c:pt idx="57">
                  <c:v>38353</c:v>
                </c:pt>
                <c:pt idx="58">
                  <c:v>38384</c:v>
                </c:pt>
                <c:pt idx="59">
                  <c:v>38412</c:v>
                </c:pt>
                <c:pt idx="60">
                  <c:v>38443</c:v>
                </c:pt>
                <c:pt idx="61">
                  <c:v>38473</c:v>
                </c:pt>
                <c:pt idx="62">
                  <c:v>38504</c:v>
                </c:pt>
                <c:pt idx="63">
                  <c:v>38534</c:v>
                </c:pt>
                <c:pt idx="64">
                  <c:v>38565</c:v>
                </c:pt>
                <c:pt idx="65">
                  <c:v>38596</c:v>
                </c:pt>
                <c:pt idx="66">
                  <c:v>38626</c:v>
                </c:pt>
                <c:pt idx="67">
                  <c:v>38657</c:v>
                </c:pt>
                <c:pt idx="68">
                  <c:v>38687</c:v>
                </c:pt>
                <c:pt idx="69">
                  <c:v>38718</c:v>
                </c:pt>
                <c:pt idx="70">
                  <c:v>38749</c:v>
                </c:pt>
                <c:pt idx="71">
                  <c:v>38777</c:v>
                </c:pt>
                <c:pt idx="72">
                  <c:v>38808</c:v>
                </c:pt>
                <c:pt idx="73">
                  <c:v>38838</c:v>
                </c:pt>
                <c:pt idx="74">
                  <c:v>38869</c:v>
                </c:pt>
                <c:pt idx="75">
                  <c:v>38899</c:v>
                </c:pt>
                <c:pt idx="76">
                  <c:v>38930</c:v>
                </c:pt>
                <c:pt idx="77">
                  <c:v>38961</c:v>
                </c:pt>
                <c:pt idx="78">
                  <c:v>38991</c:v>
                </c:pt>
                <c:pt idx="79">
                  <c:v>39022</c:v>
                </c:pt>
                <c:pt idx="80">
                  <c:v>39052</c:v>
                </c:pt>
                <c:pt idx="81">
                  <c:v>39083</c:v>
                </c:pt>
                <c:pt idx="82">
                  <c:v>39114</c:v>
                </c:pt>
                <c:pt idx="83">
                  <c:v>39142</c:v>
                </c:pt>
                <c:pt idx="84">
                  <c:v>39173</c:v>
                </c:pt>
                <c:pt idx="85">
                  <c:v>39203</c:v>
                </c:pt>
                <c:pt idx="86">
                  <c:v>39234</c:v>
                </c:pt>
                <c:pt idx="87">
                  <c:v>39264</c:v>
                </c:pt>
                <c:pt idx="88">
                  <c:v>39295</c:v>
                </c:pt>
                <c:pt idx="89">
                  <c:v>39326</c:v>
                </c:pt>
                <c:pt idx="90">
                  <c:v>39356</c:v>
                </c:pt>
                <c:pt idx="91">
                  <c:v>39387</c:v>
                </c:pt>
                <c:pt idx="92">
                  <c:v>39417</c:v>
                </c:pt>
                <c:pt idx="93">
                  <c:v>39448</c:v>
                </c:pt>
                <c:pt idx="94">
                  <c:v>39479</c:v>
                </c:pt>
                <c:pt idx="95">
                  <c:v>39508</c:v>
                </c:pt>
                <c:pt idx="96">
                  <c:v>39539</c:v>
                </c:pt>
                <c:pt idx="97">
                  <c:v>39569</c:v>
                </c:pt>
                <c:pt idx="98">
                  <c:v>39600</c:v>
                </c:pt>
                <c:pt idx="99">
                  <c:v>39630</c:v>
                </c:pt>
                <c:pt idx="100">
                  <c:v>39661</c:v>
                </c:pt>
                <c:pt idx="101">
                  <c:v>39692</c:v>
                </c:pt>
                <c:pt idx="102">
                  <c:v>39722</c:v>
                </c:pt>
                <c:pt idx="103">
                  <c:v>39753</c:v>
                </c:pt>
                <c:pt idx="104">
                  <c:v>39783</c:v>
                </c:pt>
                <c:pt idx="105">
                  <c:v>39814</c:v>
                </c:pt>
                <c:pt idx="106">
                  <c:v>39845</c:v>
                </c:pt>
                <c:pt idx="107">
                  <c:v>39873</c:v>
                </c:pt>
                <c:pt idx="108">
                  <c:v>39904</c:v>
                </c:pt>
                <c:pt idx="109">
                  <c:v>39934</c:v>
                </c:pt>
                <c:pt idx="110">
                  <c:v>39965</c:v>
                </c:pt>
                <c:pt idx="111">
                  <c:v>39995</c:v>
                </c:pt>
                <c:pt idx="112">
                  <c:v>40026</c:v>
                </c:pt>
                <c:pt idx="113">
                  <c:v>40057</c:v>
                </c:pt>
                <c:pt idx="114">
                  <c:v>40087</c:v>
                </c:pt>
                <c:pt idx="115">
                  <c:v>40118</c:v>
                </c:pt>
                <c:pt idx="116">
                  <c:v>40148</c:v>
                </c:pt>
                <c:pt idx="117">
                  <c:v>40179</c:v>
                </c:pt>
                <c:pt idx="118">
                  <c:v>40210</c:v>
                </c:pt>
                <c:pt idx="119">
                  <c:v>40238</c:v>
                </c:pt>
                <c:pt idx="120">
                  <c:v>40269</c:v>
                </c:pt>
                <c:pt idx="121">
                  <c:v>40299</c:v>
                </c:pt>
                <c:pt idx="122">
                  <c:v>40330</c:v>
                </c:pt>
                <c:pt idx="123">
                  <c:v>40360</c:v>
                </c:pt>
                <c:pt idx="124">
                  <c:v>40391</c:v>
                </c:pt>
                <c:pt idx="125">
                  <c:v>40422</c:v>
                </c:pt>
                <c:pt idx="126">
                  <c:v>40452</c:v>
                </c:pt>
                <c:pt idx="127">
                  <c:v>40483</c:v>
                </c:pt>
                <c:pt idx="128">
                  <c:v>40513</c:v>
                </c:pt>
                <c:pt idx="129">
                  <c:v>40544</c:v>
                </c:pt>
                <c:pt idx="130">
                  <c:v>40575</c:v>
                </c:pt>
                <c:pt idx="131">
                  <c:v>40603</c:v>
                </c:pt>
                <c:pt idx="132">
                  <c:v>40634</c:v>
                </c:pt>
                <c:pt idx="133">
                  <c:v>40664</c:v>
                </c:pt>
                <c:pt idx="134">
                  <c:v>40695</c:v>
                </c:pt>
                <c:pt idx="135">
                  <c:v>40725</c:v>
                </c:pt>
                <c:pt idx="136">
                  <c:v>40756</c:v>
                </c:pt>
                <c:pt idx="137">
                  <c:v>40787</c:v>
                </c:pt>
                <c:pt idx="138">
                  <c:v>40817</c:v>
                </c:pt>
                <c:pt idx="139">
                  <c:v>40848</c:v>
                </c:pt>
                <c:pt idx="140">
                  <c:v>40878</c:v>
                </c:pt>
                <c:pt idx="141">
                  <c:v>40909</c:v>
                </c:pt>
                <c:pt idx="142">
                  <c:v>40940</c:v>
                </c:pt>
                <c:pt idx="143">
                  <c:v>40969</c:v>
                </c:pt>
                <c:pt idx="144">
                  <c:v>41000</c:v>
                </c:pt>
                <c:pt idx="145">
                  <c:v>41030</c:v>
                </c:pt>
                <c:pt idx="146">
                  <c:v>41061</c:v>
                </c:pt>
                <c:pt idx="147">
                  <c:v>41091</c:v>
                </c:pt>
                <c:pt idx="148">
                  <c:v>41122</c:v>
                </c:pt>
                <c:pt idx="149">
                  <c:v>41153</c:v>
                </c:pt>
                <c:pt idx="150">
                  <c:v>41183</c:v>
                </c:pt>
                <c:pt idx="151">
                  <c:v>41214</c:v>
                </c:pt>
                <c:pt idx="152">
                  <c:v>41244</c:v>
                </c:pt>
                <c:pt idx="153">
                  <c:v>41275</c:v>
                </c:pt>
                <c:pt idx="154">
                  <c:v>41306</c:v>
                </c:pt>
                <c:pt idx="155">
                  <c:v>41334</c:v>
                </c:pt>
                <c:pt idx="156">
                  <c:v>41365</c:v>
                </c:pt>
                <c:pt idx="157">
                  <c:v>41395</c:v>
                </c:pt>
                <c:pt idx="158">
                  <c:v>41426</c:v>
                </c:pt>
                <c:pt idx="159">
                  <c:v>41456</c:v>
                </c:pt>
                <c:pt idx="160">
                  <c:v>41487</c:v>
                </c:pt>
                <c:pt idx="161">
                  <c:v>41518</c:v>
                </c:pt>
                <c:pt idx="162">
                  <c:v>41548</c:v>
                </c:pt>
                <c:pt idx="163">
                  <c:v>41579</c:v>
                </c:pt>
                <c:pt idx="164">
                  <c:v>41609</c:v>
                </c:pt>
                <c:pt idx="165">
                  <c:v>41640</c:v>
                </c:pt>
                <c:pt idx="166">
                  <c:v>41671</c:v>
                </c:pt>
                <c:pt idx="167">
                  <c:v>41699</c:v>
                </c:pt>
                <c:pt idx="168">
                  <c:v>41730</c:v>
                </c:pt>
                <c:pt idx="169">
                  <c:v>41760</c:v>
                </c:pt>
                <c:pt idx="170">
                  <c:v>41791</c:v>
                </c:pt>
                <c:pt idx="171">
                  <c:v>41821</c:v>
                </c:pt>
                <c:pt idx="172">
                  <c:v>41852</c:v>
                </c:pt>
                <c:pt idx="173">
                  <c:v>41883</c:v>
                </c:pt>
                <c:pt idx="174">
                  <c:v>41913</c:v>
                </c:pt>
                <c:pt idx="175">
                  <c:v>41944</c:v>
                </c:pt>
                <c:pt idx="176">
                  <c:v>41974</c:v>
                </c:pt>
                <c:pt idx="177">
                  <c:v>42005</c:v>
                </c:pt>
                <c:pt idx="178">
                  <c:v>42036</c:v>
                </c:pt>
                <c:pt idx="179">
                  <c:v>42064</c:v>
                </c:pt>
                <c:pt idx="180">
                  <c:v>42095</c:v>
                </c:pt>
                <c:pt idx="181">
                  <c:v>42125</c:v>
                </c:pt>
                <c:pt idx="182">
                  <c:v>42156</c:v>
                </c:pt>
                <c:pt idx="183">
                  <c:v>42186</c:v>
                </c:pt>
                <c:pt idx="184">
                  <c:v>42217</c:v>
                </c:pt>
                <c:pt idx="185">
                  <c:v>42248</c:v>
                </c:pt>
                <c:pt idx="186">
                  <c:v>42278</c:v>
                </c:pt>
                <c:pt idx="187">
                  <c:v>42309</c:v>
                </c:pt>
                <c:pt idx="188">
                  <c:v>42339</c:v>
                </c:pt>
                <c:pt idx="189">
                  <c:v>42370</c:v>
                </c:pt>
                <c:pt idx="190">
                  <c:v>42401</c:v>
                </c:pt>
                <c:pt idx="191">
                  <c:v>42430</c:v>
                </c:pt>
                <c:pt idx="192">
                  <c:v>42461</c:v>
                </c:pt>
                <c:pt idx="193">
                  <c:v>42491</c:v>
                </c:pt>
                <c:pt idx="194">
                  <c:v>42522</c:v>
                </c:pt>
                <c:pt idx="195">
                  <c:v>42552</c:v>
                </c:pt>
                <c:pt idx="196">
                  <c:v>42583</c:v>
                </c:pt>
                <c:pt idx="197">
                  <c:v>42614</c:v>
                </c:pt>
                <c:pt idx="198">
                  <c:v>42644</c:v>
                </c:pt>
                <c:pt idx="199">
                  <c:v>42675</c:v>
                </c:pt>
                <c:pt idx="200">
                  <c:v>42705</c:v>
                </c:pt>
                <c:pt idx="201">
                  <c:v>42736</c:v>
                </c:pt>
                <c:pt idx="202">
                  <c:v>42767</c:v>
                </c:pt>
                <c:pt idx="203">
                  <c:v>42795</c:v>
                </c:pt>
                <c:pt idx="204">
                  <c:v>42826</c:v>
                </c:pt>
                <c:pt idx="205">
                  <c:v>42856</c:v>
                </c:pt>
                <c:pt idx="206">
                  <c:v>42887</c:v>
                </c:pt>
                <c:pt idx="207">
                  <c:v>42917</c:v>
                </c:pt>
                <c:pt idx="208">
                  <c:v>42948</c:v>
                </c:pt>
                <c:pt idx="209">
                  <c:v>42979</c:v>
                </c:pt>
              </c:numCache>
            </c:numRef>
          </c:cat>
          <c:val>
            <c:numRef>
              <c:f>Monthly!$J$2:$J$211</c:f>
              <c:numCache>
                <c:formatCode>0.00</c:formatCode>
                <c:ptCount val="210"/>
                <c:pt idx="0">
                  <c:v>102.92</c:v>
                </c:pt>
                <c:pt idx="1">
                  <c:v>103.68</c:v>
                </c:pt>
                <c:pt idx="2">
                  <c:v>104.43</c:v>
                </c:pt>
                <c:pt idx="3">
                  <c:v>105.05</c:v>
                </c:pt>
                <c:pt idx="4">
                  <c:v>105.77</c:v>
                </c:pt>
                <c:pt idx="5">
                  <c:v>106.54</c:v>
                </c:pt>
                <c:pt idx="6">
                  <c:v>107.38</c:v>
                </c:pt>
                <c:pt idx="7">
                  <c:v>108.3</c:v>
                </c:pt>
                <c:pt idx="8">
                  <c:v>109.13</c:v>
                </c:pt>
                <c:pt idx="9">
                  <c:v>109.85</c:v>
                </c:pt>
                <c:pt idx="10">
                  <c:v>110.51</c:v>
                </c:pt>
                <c:pt idx="11">
                  <c:v>111.11</c:v>
                </c:pt>
                <c:pt idx="12">
                  <c:v>111.65</c:v>
                </c:pt>
                <c:pt idx="13">
                  <c:v>112.16</c:v>
                </c:pt>
                <c:pt idx="14">
                  <c:v>112.8</c:v>
                </c:pt>
                <c:pt idx="15">
                  <c:v>113.49</c:v>
                </c:pt>
                <c:pt idx="16">
                  <c:v>114.17</c:v>
                </c:pt>
                <c:pt idx="17">
                  <c:v>114.81</c:v>
                </c:pt>
                <c:pt idx="18">
                  <c:v>115.31</c:v>
                </c:pt>
                <c:pt idx="19">
                  <c:v>115.86</c:v>
                </c:pt>
                <c:pt idx="20">
                  <c:v>116.45</c:v>
                </c:pt>
                <c:pt idx="21">
                  <c:v>117.15</c:v>
                </c:pt>
                <c:pt idx="22">
                  <c:v>117.85</c:v>
                </c:pt>
                <c:pt idx="23">
                  <c:v>118.69</c:v>
                </c:pt>
                <c:pt idx="24">
                  <c:v>119.61</c:v>
                </c:pt>
                <c:pt idx="25">
                  <c:v>120.73</c:v>
                </c:pt>
                <c:pt idx="26">
                  <c:v>121.81</c:v>
                </c:pt>
                <c:pt idx="27">
                  <c:v>122.89</c:v>
                </c:pt>
                <c:pt idx="28">
                  <c:v>123.83</c:v>
                </c:pt>
                <c:pt idx="29">
                  <c:v>124.78</c:v>
                </c:pt>
                <c:pt idx="30">
                  <c:v>125.73</c:v>
                </c:pt>
                <c:pt idx="31">
                  <c:v>126.67</c:v>
                </c:pt>
                <c:pt idx="32">
                  <c:v>127.62</c:v>
                </c:pt>
                <c:pt idx="33">
                  <c:v>128.46</c:v>
                </c:pt>
                <c:pt idx="34">
                  <c:v>129.36000000000001</c:v>
                </c:pt>
                <c:pt idx="35">
                  <c:v>130.15</c:v>
                </c:pt>
                <c:pt idx="36">
                  <c:v>130.88999999999999</c:v>
                </c:pt>
                <c:pt idx="37">
                  <c:v>131.74</c:v>
                </c:pt>
                <c:pt idx="38">
                  <c:v>132.65</c:v>
                </c:pt>
                <c:pt idx="39">
                  <c:v>133.78</c:v>
                </c:pt>
                <c:pt idx="40">
                  <c:v>134.97</c:v>
                </c:pt>
                <c:pt idx="41">
                  <c:v>136.29</c:v>
                </c:pt>
                <c:pt idx="42">
                  <c:v>137.53</c:v>
                </c:pt>
                <c:pt idx="43">
                  <c:v>138.80000000000001</c:v>
                </c:pt>
                <c:pt idx="44">
                  <c:v>140.18</c:v>
                </c:pt>
                <c:pt idx="45">
                  <c:v>141.65</c:v>
                </c:pt>
                <c:pt idx="46">
                  <c:v>143.19999999999999</c:v>
                </c:pt>
                <c:pt idx="47">
                  <c:v>145.07</c:v>
                </c:pt>
                <c:pt idx="48">
                  <c:v>146.6</c:v>
                </c:pt>
                <c:pt idx="49">
                  <c:v>148.19</c:v>
                </c:pt>
                <c:pt idx="50">
                  <c:v>149.85</c:v>
                </c:pt>
                <c:pt idx="51">
                  <c:v>151.34</c:v>
                </c:pt>
                <c:pt idx="52">
                  <c:v>152.63999999999999</c:v>
                </c:pt>
                <c:pt idx="53">
                  <c:v>154.18</c:v>
                </c:pt>
                <c:pt idx="54">
                  <c:v>155.75</c:v>
                </c:pt>
                <c:pt idx="55">
                  <c:v>157.53</c:v>
                </c:pt>
                <c:pt idx="56">
                  <c:v>159.33000000000001</c:v>
                </c:pt>
                <c:pt idx="57">
                  <c:v>161.29</c:v>
                </c:pt>
                <c:pt idx="58">
                  <c:v>163.35</c:v>
                </c:pt>
                <c:pt idx="59">
                  <c:v>165.82</c:v>
                </c:pt>
                <c:pt idx="60">
                  <c:v>167.5</c:v>
                </c:pt>
                <c:pt idx="61">
                  <c:v>169.35</c:v>
                </c:pt>
                <c:pt idx="62">
                  <c:v>171.19</c:v>
                </c:pt>
                <c:pt idx="63">
                  <c:v>172.86</c:v>
                </c:pt>
                <c:pt idx="64">
                  <c:v>174.44</c:v>
                </c:pt>
                <c:pt idx="65">
                  <c:v>176.44</c:v>
                </c:pt>
                <c:pt idx="66">
                  <c:v>178.03</c:v>
                </c:pt>
                <c:pt idx="67">
                  <c:v>179.68</c:v>
                </c:pt>
                <c:pt idx="68">
                  <c:v>180.91</c:v>
                </c:pt>
                <c:pt idx="69">
                  <c:v>182.32</c:v>
                </c:pt>
                <c:pt idx="70">
                  <c:v>183.29</c:v>
                </c:pt>
                <c:pt idx="71">
                  <c:v>184.37</c:v>
                </c:pt>
                <c:pt idx="72">
                  <c:v>184.33</c:v>
                </c:pt>
                <c:pt idx="73">
                  <c:v>184.16</c:v>
                </c:pt>
                <c:pt idx="74">
                  <c:v>183.51</c:v>
                </c:pt>
                <c:pt idx="75">
                  <c:v>183.08</c:v>
                </c:pt>
                <c:pt idx="76">
                  <c:v>182.61</c:v>
                </c:pt>
                <c:pt idx="77">
                  <c:v>182.81</c:v>
                </c:pt>
                <c:pt idx="78">
                  <c:v>183.21</c:v>
                </c:pt>
                <c:pt idx="79">
                  <c:v>183.61</c:v>
                </c:pt>
                <c:pt idx="80">
                  <c:v>184.14</c:v>
                </c:pt>
                <c:pt idx="81">
                  <c:v>184.52</c:v>
                </c:pt>
                <c:pt idx="82">
                  <c:v>184.6</c:v>
                </c:pt>
                <c:pt idx="83">
                  <c:v>184.16</c:v>
                </c:pt>
                <c:pt idx="84">
                  <c:v>183.02</c:v>
                </c:pt>
                <c:pt idx="85">
                  <c:v>181.61</c:v>
                </c:pt>
                <c:pt idx="86">
                  <c:v>180.26</c:v>
                </c:pt>
                <c:pt idx="87">
                  <c:v>179.13</c:v>
                </c:pt>
                <c:pt idx="88">
                  <c:v>178.13</c:v>
                </c:pt>
                <c:pt idx="89">
                  <c:v>177.57</c:v>
                </c:pt>
                <c:pt idx="90">
                  <c:v>176.64</c:v>
                </c:pt>
                <c:pt idx="91">
                  <c:v>175.16</c:v>
                </c:pt>
                <c:pt idx="92">
                  <c:v>174.36</c:v>
                </c:pt>
                <c:pt idx="93">
                  <c:v>173.15</c:v>
                </c:pt>
                <c:pt idx="94">
                  <c:v>171.56</c:v>
                </c:pt>
                <c:pt idx="95">
                  <c:v>170.07</c:v>
                </c:pt>
                <c:pt idx="96">
                  <c:v>168.35</c:v>
                </c:pt>
                <c:pt idx="97">
                  <c:v>166.67</c:v>
                </c:pt>
                <c:pt idx="98">
                  <c:v>165.03</c:v>
                </c:pt>
                <c:pt idx="99">
                  <c:v>163.59</c:v>
                </c:pt>
                <c:pt idx="100">
                  <c:v>162.01</c:v>
                </c:pt>
                <c:pt idx="101">
                  <c:v>160.33000000000001</c:v>
                </c:pt>
                <c:pt idx="102">
                  <c:v>158.34</c:v>
                </c:pt>
                <c:pt idx="103">
                  <c:v>156.15</c:v>
                </c:pt>
                <c:pt idx="104">
                  <c:v>153.63</c:v>
                </c:pt>
                <c:pt idx="105">
                  <c:v>151.52000000000001</c:v>
                </c:pt>
                <c:pt idx="106">
                  <c:v>150.03</c:v>
                </c:pt>
                <c:pt idx="107">
                  <c:v>148.68</c:v>
                </c:pt>
                <c:pt idx="108">
                  <c:v>147.96</c:v>
                </c:pt>
                <c:pt idx="109">
                  <c:v>147.71</c:v>
                </c:pt>
                <c:pt idx="110">
                  <c:v>148.11000000000001</c:v>
                </c:pt>
                <c:pt idx="111">
                  <c:v>148.43</c:v>
                </c:pt>
                <c:pt idx="112">
                  <c:v>148.29</c:v>
                </c:pt>
                <c:pt idx="113">
                  <c:v>148.04</c:v>
                </c:pt>
                <c:pt idx="114">
                  <c:v>147.86000000000001</c:v>
                </c:pt>
                <c:pt idx="115">
                  <c:v>148.15</c:v>
                </c:pt>
                <c:pt idx="116">
                  <c:v>147.94</c:v>
                </c:pt>
                <c:pt idx="117">
                  <c:v>147.4</c:v>
                </c:pt>
                <c:pt idx="118">
                  <c:v>145.63999999999999</c:v>
                </c:pt>
                <c:pt idx="119">
                  <c:v>145.86000000000001</c:v>
                </c:pt>
                <c:pt idx="120">
                  <c:v>146.38999999999999</c:v>
                </c:pt>
                <c:pt idx="121">
                  <c:v>146.38</c:v>
                </c:pt>
                <c:pt idx="122">
                  <c:v>145.69999999999999</c:v>
                </c:pt>
                <c:pt idx="123">
                  <c:v>144.97</c:v>
                </c:pt>
                <c:pt idx="124">
                  <c:v>143.88</c:v>
                </c:pt>
                <c:pt idx="125">
                  <c:v>142.99</c:v>
                </c:pt>
                <c:pt idx="126">
                  <c:v>142.51</c:v>
                </c:pt>
                <c:pt idx="127">
                  <c:v>142.16</c:v>
                </c:pt>
                <c:pt idx="128">
                  <c:v>142.06</c:v>
                </c:pt>
                <c:pt idx="129">
                  <c:v>141.54</c:v>
                </c:pt>
                <c:pt idx="130">
                  <c:v>140.37</c:v>
                </c:pt>
                <c:pt idx="131">
                  <c:v>139.99</c:v>
                </c:pt>
                <c:pt idx="132">
                  <c:v>140</c:v>
                </c:pt>
                <c:pt idx="133">
                  <c:v>139.88999999999999</c:v>
                </c:pt>
                <c:pt idx="134">
                  <c:v>139.85</c:v>
                </c:pt>
                <c:pt idx="135">
                  <c:v>139.71</c:v>
                </c:pt>
                <c:pt idx="136">
                  <c:v>139.29</c:v>
                </c:pt>
                <c:pt idx="137">
                  <c:v>138.65</c:v>
                </c:pt>
                <c:pt idx="138">
                  <c:v>137.93</c:v>
                </c:pt>
                <c:pt idx="139">
                  <c:v>137.13</c:v>
                </c:pt>
                <c:pt idx="140">
                  <c:v>136.66</c:v>
                </c:pt>
                <c:pt idx="141">
                  <c:v>136.61000000000001</c:v>
                </c:pt>
                <c:pt idx="142">
                  <c:v>136.56</c:v>
                </c:pt>
                <c:pt idx="143">
                  <c:v>137.93</c:v>
                </c:pt>
                <c:pt idx="144">
                  <c:v>139.19</c:v>
                </c:pt>
                <c:pt idx="145">
                  <c:v>140.19</c:v>
                </c:pt>
                <c:pt idx="146">
                  <c:v>141.05000000000001</c:v>
                </c:pt>
                <c:pt idx="147">
                  <c:v>141.66999999999999</c:v>
                </c:pt>
                <c:pt idx="148">
                  <c:v>142.25</c:v>
                </c:pt>
                <c:pt idx="149">
                  <c:v>142.91</c:v>
                </c:pt>
                <c:pt idx="150">
                  <c:v>143.6</c:v>
                </c:pt>
                <c:pt idx="151">
                  <c:v>144.59</c:v>
                </c:pt>
                <c:pt idx="152">
                  <c:v>145.52000000000001</c:v>
                </c:pt>
                <c:pt idx="153">
                  <c:v>146.87</c:v>
                </c:pt>
                <c:pt idx="154">
                  <c:v>147.85</c:v>
                </c:pt>
                <c:pt idx="155">
                  <c:v>150.03</c:v>
                </c:pt>
                <c:pt idx="156">
                  <c:v>151.58000000000001</c:v>
                </c:pt>
                <c:pt idx="157">
                  <c:v>152.9</c:v>
                </c:pt>
                <c:pt idx="158">
                  <c:v>154.22999999999999</c:v>
                </c:pt>
                <c:pt idx="159">
                  <c:v>155.62</c:v>
                </c:pt>
                <c:pt idx="160">
                  <c:v>156.86000000000001</c:v>
                </c:pt>
                <c:pt idx="161">
                  <c:v>158.24</c:v>
                </c:pt>
                <c:pt idx="162">
                  <c:v>159.27000000000001</c:v>
                </c:pt>
                <c:pt idx="163">
                  <c:v>160.13</c:v>
                </c:pt>
                <c:pt idx="164">
                  <c:v>161.07</c:v>
                </c:pt>
                <c:pt idx="165">
                  <c:v>162.05000000000001</c:v>
                </c:pt>
                <c:pt idx="166">
                  <c:v>162.69</c:v>
                </c:pt>
                <c:pt idx="167">
                  <c:v>163.24</c:v>
                </c:pt>
                <c:pt idx="168">
                  <c:v>163.51</c:v>
                </c:pt>
                <c:pt idx="169">
                  <c:v>163.72</c:v>
                </c:pt>
                <c:pt idx="170">
                  <c:v>164.09</c:v>
                </c:pt>
                <c:pt idx="171">
                  <c:v>164.57</c:v>
                </c:pt>
                <c:pt idx="172">
                  <c:v>164.95</c:v>
                </c:pt>
                <c:pt idx="173">
                  <c:v>165.9</c:v>
                </c:pt>
                <c:pt idx="174">
                  <c:v>166.67</c:v>
                </c:pt>
                <c:pt idx="175">
                  <c:v>167.41</c:v>
                </c:pt>
                <c:pt idx="176">
                  <c:v>168.19</c:v>
                </c:pt>
                <c:pt idx="177">
                  <c:v>168.84</c:v>
                </c:pt>
                <c:pt idx="178">
                  <c:v>169.4</c:v>
                </c:pt>
                <c:pt idx="179">
                  <c:v>170.06</c:v>
                </c:pt>
                <c:pt idx="180">
                  <c:v>170.49</c:v>
                </c:pt>
                <c:pt idx="181">
                  <c:v>170.96</c:v>
                </c:pt>
                <c:pt idx="182">
                  <c:v>171.49</c:v>
                </c:pt>
                <c:pt idx="183">
                  <c:v>172.08</c:v>
                </c:pt>
                <c:pt idx="184">
                  <c:v>172.5</c:v>
                </c:pt>
                <c:pt idx="185">
                  <c:v>173.8</c:v>
                </c:pt>
                <c:pt idx="186">
                  <c:v>174.87</c:v>
                </c:pt>
                <c:pt idx="187">
                  <c:v>175.92</c:v>
                </c:pt>
                <c:pt idx="188">
                  <c:v>176.83</c:v>
                </c:pt>
                <c:pt idx="189">
                  <c:v>177.68</c:v>
                </c:pt>
                <c:pt idx="190">
                  <c:v>178.14</c:v>
                </c:pt>
                <c:pt idx="191">
                  <c:v>178.63</c:v>
                </c:pt>
                <c:pt idx="192">
                  <c:v>179.11</c:v>
                </c:pt>
                <c:pt idx="193">
                  <c:v>179.57</c:v>
                </c:pt>
                <c:pt idx="194">
                  <c:v>180.11</c:v>
                </c:pt>
                <c:pt idx="195">
                  <c:v>180.74</c:v>
                </c:pt>
                <c:pt idx="196">
                  <c:v>181.26</c:v>
                </c:pt>
                <c:pt idx="197">
                  <c:v>182.8</c:v>
                </c:pt>
                <c:pt idx="198">
                  <c:v>183.95</c:v>
                </c:pt>
                <c:pt idx="199">
                  <c:v>185.15</c:v>
                </c:pt>
                <c:pt idx="200">
                  <c:v>186.28</c:v>
                </c:pt>
                <c:pt idx="201">
                  <c:v>187.48</c:v>
                </c:pt>
                <c:pt idx="202">
                  <c:v>188.13</c:v>
                </c:pt>
                <c:pt idx="203">
                  <c:v>188.79</c:v>
                </c:pt>
                <c:pt idx="204">
                  <c:v>189.35</c:v>
                </c:pt>
                <c:pt idx="205">
                  <c:v>189.99</c:v>
                </c:pt>
                <c:pt idx="206">
                  <c:v>190.67</c:v>
                </c:pt>
                <c:pt idx="207">
                  <c:v>191.56</c:v>
                </c:pt>
              </c:numCache>
            </c:numRef>
          </c:val>
          <c:smooth val="0"/>
        </c:ser>
        <c:dLbls>
          <c:showLegendKey val="0"/>
          <c:showVal val="0"/>
          <c:showCatName val="0"/>
          <c:showSerName val="0"/>
          <c:showPercent val="0"/>
          <c:showBubbleSize val="0"/>
        </c:dLbls>
        <c:marker val="1"/>
        <c:smooth val="0"/>
        <c:axId val="-1642197680"/>
        <c:axId val="-1642198768"/>
      </c:lineChart>
      <c:dateAx>
        <c:axId val="-1642199312"/>
        <c:scaling>
          <c:orientation val="minMax"/>
        </c:scaling>
        <c:delete val="0"/>
        <c:axPos val="b"/>
        <c:numFmt formatCode="yyyy\-mm\-dd"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195504"/>
        <c:crosses val="autoZero"/>
        <c:auto val="1"/>
        <c:lblOffset val="100"/>
        <c:baseTimeUnit val="months"/>
      </c:dateAx>
      <c:valAx>
        <c:axId val="-1642195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199312"/>
        <c:crosses val="autoZero"/>
        <c:crossBetween val="between"/>
      </c:valAx>
      <c:dateAx>
        <c:axId val="-1642197680"/>
        <c:scaling>
          <c:orientation val="minMax"/>
        </c:scaling>
        <c:delete val="1"/>
        <c:axPos val="b"/>
        <c:numFmt formatCode="yyyy\-mm\-dd" sourceLinked="1"/>
        <c:majorTickMark val="out"/>
        <c:minorTickMark val="none"/>
        <c:tickLblPos val="nextTo"/>
        <c:crossAx val="-1642198768"/>
        <c:crosses val="autoZero"/>
        <c:auto val="1"/>
        <c:lblOffset val="100"/>
        <c:baseTimeUnit val="months"/>
      </c:dateAx>
      <c:valAx>
        <c:axId val="-1642198768"/>
        <c:scaling>
          <c:orientation val="minMax"/>
          <c:max val="25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197680"/>
        <c:crosses val="max"/>
        <c:crossBetween val="between"/>
      </c:valAx>
      <c:spPr>
        <a:noFill/>
        <a:ln w="25400">
          <a:noFill/>
        </a:ln>
      </c:spPr>
    </c:plotArea>
    <c:legend>
      <c:legendPos val="r"/>
      <c:layout>
        <c:manualLayout>
          <c:xMode val="edge"/>
          <c:yMode val="edge"/>
          <c:x val="0.59722812773403322"/>
          <c:y val="1.4216695260876133E-2"/>
          <c:w val="0.33679166666666666"/>
          <c:h val="0.25816677849421787"/>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[Housing_Data_supply.xls]Monthly!$I$1</c:f>
              <c:strCache>
                <c:ptCount val="1"/>
                <c:pt idx="0">
                  <c:v>New Privately-Owned Housing Units Completed: Total</c:v>
                </c:pt>
              </c:strCache>
            </c:strRef>
          </c:tx>
          <c:spPr>
            <a:ln w="28575" cap="rnd">
              <a:solidFill>
                <a:schemeClr val="accent1"/>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[Housing_Data_supply.xls]Monthly!$I$2:$I$70</c:f>
              <c:numCache>
                <c:formatCode>0</c:formatCode>
                <c:ptCount val="69"/>
                <c:pt idx="0">
                  <c:v>545</c:v>
                </c:pt>
                <c:pt idx="1">
                  <c:v>561</c:v>
                </c:pt>
                <c:pt idx="2">
                  <c:v>582</c:v>
                </c:pt>
                <c:pt idx="3">
                  <c:v>671</c:v>
                </c:pt>
                <c:pt idx="4">
                  <c:v>626</c:v>
                </c:pt>
                <c:pt idx="5">
                  <c:v>625</c:v>
                </c:pt>
                <c:pt idx="6">
                  <c:v>676</c:v>
                </c:pt>
                <c:pt idx="7">
                  <c:v>684</c:v>
                </c:pt>
                <c:pt idx="8">
                  <c:v>652</c:v>
                </c:pt>
                <c:pt idx="9">
                  <c:v>730</c:v>
                </c:pt>
                <c:pt idx="10">
                  <c:v>668</c:v>
                </c:pt>
                <c:pt idx="11">
                  <c:v>677</c:v>
                </c:pt>
                <c:pt idx="12">
                  <c:v>732</c:v>
                </c:pt>
                <c:pt idx="13">
                  <c:v>730</c:v>
                </c:pt>
                <c:pt idx="14">
                  <c:v>839</c:v>
                </c:pt>
                <c:pt idx="15">
                  <c:v>690</c:v>
                </c:pt>
                <c:pt idx="16">
                  <c:v>714</c:v>
                </c:pt>
                <c:pt idx="17">
                  <c:v>759</c:v>
                </c:pt>
                <c:pt idx="18">
                  <c:v>786</c:v>
                </c:pt>
                <c:pt idx="19">
                  <c:v>761</c:v>
                </c:pt>
                <c:pt idx="20">
                  <c:v>752</c:v>
                </c:pt>
                <c:pt idx="21">
                  <c:v>811</c:v>
                </c:pt>
                <c:pt idx="22">
                  <c:v>833</c:v>
                </c:pt>
                <c:pt idx="23">
                  <c:v>768</c:v>
                </c:pt>
                <c:pt idx="24">
                  <c:v>840</c:v>
                </c:pt>
                <c:pt idx="25">
                  <c:v>878</c:v>
                </c:pt>
                <c:pt idx="26">
                  <c:v>899</c:v>
                </c:pt>
                <c:pt idx="27">
                  <c:v>828</c:v>
                </c:pt>
                <c:pt idx="28">
                  <c:v>894</c:v>
                </c:pt>
                <c:pt idx="29">
                  <c:v>805</c:v>
                </c:pt>
                <c:pt idx="30">
                  <c:v>858</c:v>
                </c:pt>
                <c:pt idx="31">
                  <c:v>904</c:v>
                </c:pt>
                <c:pt idx="32">
                  <c:v>945</c:v>
                </c:pt>
                <c:pt idx="33">
                  <c:v>913</c:v>
                </c:pt>
                <c:pt idx="34">
                  <c:v>874</c:v>
                </c:pt>
                <c:pt idx="35">
                  <c:v>942</c:v>
                </c:pt>
                <c:pt idx="36">
                  <c:v>952</c:v>
                </c:pt>
                <c:pt idx="37">
                  <c:v>872</c:v>
                </c:pt>
                <c:pt idx="38">
                  <c:v>790</c:v>
                </c:pt>
                <c:pt idx="39">
                  <c:v>1005</c:v>
                </c:pt>
                <c:pt idx="40">
                  <c:v>1028</c:v>
                </c:pt>
                <c:pt idx="41">
                  <c:v>970</c:v>
                </c:pt>
                <c:pt idx="42">
                  <c:v>992</c:v>
                </c:pt>
                <c:pt idx="43">
                  <c:v>971</c:v>
                </c:pt>
                <c:pt idx="44">
                  <c:v>1018</c:v>
                </c:pt>
                <c:pt idx="45">
                  <c:v>986</c:v>
                </c:pt>
                <c:pt idx="46">
                  <c:v>988</c:v>
                </c:pt>
                <c:pt idx="47">
                  <c:v>1012</c:v>
                </c:pt>
                <c:pt idx="48">
                  <c:v>1051</c:v>
                </c:pt>
                <c:pt idx="49">
                  <c:v>1045</c:v>
                </c:pt>
                <c:pt idx="50">
                  <c:v>1019</c:v>
                </c:pt>
                <c:pt idx="51">
                  <c:v>961</c:v>
                </c:pt>
                <c:pt idx="52">
                  <c:v>1016</c:v>
                </c:pt>
                <c:pt idx="53">
                  <c:v>1113</c:v>
                </c:pt>
                <c:pt idx="54">
                  <c:v>1086</c:v>
                </c:pt>
                <c:pt idx="55">
                  <c:v>1040</c:v>
                </c:pt>
                <c:pt idx="56">
                  <c:v>1005</c:v>
                </c:pt>
                <c:pt idx="57">
                  <c:v>1067</c:v>
                </c:pt>
                <c:pt idx="58">
                  <c:v>1203</c:v>
                </c:pt>
                <c:pt idx="59">
                  <c:v>1096</c:v>
                </c:pt>
                <c:pt idx="60">
                  <c:v>1083</c:v>
                </c:pt>
                <c:pt idx="61">
                  <c:v>1161</c:v>
                </c:pt>
                <c:pt idx="62">
                  <c:v>1194</c:v>
                </c:pt>
                <c:pt idx="63">
                  <c:v>1098</c:v>
                </c:pt>
                <c:pt idx="64">
                  <c:v>1180</c:v>
                </c:pt>
                <c:pt idx="65">
                  <c:v>1230</c:v>
                </c:pt>
                <c:pt idx="66">
                  <c:v>1194</c:v>
                </c:pt>
                <c:pt idx="67">
                  <c:v>1097</c:v>
                </c:pt>
                <c:pt idx="68">
                  <c:v>1109</c:v>
                </c:pt>
              </c:numCache>
            </c:numRef>
          </c:val>
          <c:smooth val="0"/>
        </c:ser>
        <c:ser>
          <c:idx val="1"/>
          <c:order val="1"/>
          <c:tx>
            <c:strRef>
              <c:f>[Housing_Data_supply.xls]Monthly!$J$1</c:f>
              <c:strCache>
                <c:ptCount val="1"/>
                <c:pt idx="0">
                  <c:v>Housing Starts: Total: New Privately Owned Housing Units Started</c:v>
                </c:pt>
              </c:strCache>
            </c:strRef>
          </c:tx>
          <c:spPr>
            <a:ln w="28575" cap="rnd">
              <a:solidFill>
                <a:schemeClr val="accent2"/>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[Housing_Data_supply.xls]Monthly!$J$2:$J$70</c:f>
              <c:numCache>
                <c:formatCode>0</c:formatCode>
                <c:ptCount val="69"/>
                <c:pt idx="0">
                  <c:v>723</c:v>
                </c:pt>
                <c:pt idx="1">
                  <c:v>704</c:v>
                </c:pt>
                <c:pt idx="2">
                  <c:v>695</c:v>
                </c:pt>
                <c:pt idx="3">
                  <c:v>753</c:v>
                </c:pt>
                <c:pt idx="4">
                  <c:v>708</c:v>
                </c:pt>
                <c:pt idx="5">
                  <c:v>757</c:v>
                </c:pt>
                <c:pt idx="6">
                  <c:v>740</c:v>
                </c:pt>
                <c:pt idx="7">
                  <c:v>754</c:v>
                </c:pt>
                <c:pt idx="8">
                  <c:v>847</c:v>
                </c:pt>
                <c:pt idx="9">
                  <c:v>915</c:v>
                </c:pt>
                <c:pt idx="10">
                  <c:v>833</c:v>
                </c:pt>
                <c:pt idx="11">
                  <c:v>976</c:v>
                </c:pt>
                <c:pt idx="12">
                  <c:v>888</c:v>
                </c:pt>
                <c:pt idx="13">
                  <c:v>970</c:v>
                </c:pt>
                <c:pt idx="14">
                  <c:v>999</c:v>
                </c:pt>
                <c:pt idx="15">
                  <c:v>826</c:v>
                </c:pt>
                <c:pt idx="16">
                  <c:v>920</c:v>
                </c:pt>
                <c:pt idx="17">
                  <c:v>852</c:v>
                </c:pt>
                <c:pt idx="18">
                  <c:v>891</c:v>
                </c:pt>
                <c:pt idx="19">
                  <c:v>898</c:v>
                </c:pt>
                <c:pt idx="20">
                  <c:v>860</c:v>
                </c:pt>
                <c:pt idx="21">
                  <c:v>921</c:v>
                </c:pt>
                <c:pt idx="22">
                  <c:v>1104</c:v>
                </c:pt>
                <c:pt idx="23">
                  <c:v>1010</c:v>
                </c:pt>
                <c:pt idx="24">
                  <c:v>902</c:v>
                </c:pt>
                <c:pt idx="25">
                  <c:v>948</c:v>
                </c:pt>
                <c:pt idx="26">
                  <c:v>973</c:v>
                </c:pt>
                <c:pt idx="27">
                  <c:v>1038</c:v>
                </c:pt>
                <c:pt idx="28">
                  <c:v>987</c:v>
                </c:pt>
                <c:pt idx="29">
                  <c:v>928</c:v>
                </c:pt>
                <c:pt idx="30">
                  <c:v>1085</c:v>
                </c:pt>
                <c:pt idx="31">
                  <c:v>984</c:v>
                </c:pt>
                <c:pt idx="32">
                  <c:v>999</c:v>
                </c:pt>
                <c:pt idx="33">
                  <c:v>1094</c:v>
                </c:pt>
                <c:pt idx="34">
                  <c:v>994</c:v>
                </c:pt>
                <c:pt idx="35">
                  <c:v>1081</c:v>
                </c:pt>
                <c:pt idx="36">
                  <c:v>1101</c:v>
                </c:pt>
                <c:pt idx="37">
                  <c:v>887</c:v>
                </c:pt>
                <c:pt idx="38">
                  <c:v>974</c:v>
                </c:pt>
                <c:pt idx="39">
                  <c:v>1200</c:v>
                </c:pt>
                <c:pt idx="40">
                  <c:v>1066</c:v>
                </c:pt>
                <c:pt idx="41">
                  <c:v>1201</c:v>
                </c:pt>
                <c:pt idx="42">
                  <c:v>1140</c:v>
                </c:pt>
                <c:pt idx="43">
                  <c:v>1134</c:v>
                </c:pt>
                <c:pt idx="44">
                  <c:v>1209</c:v>
                </c:pt>
                <c:pt idx="45">
                  <c:v>1059</c:v>
                </c:pt>
                <c:pt idx="46">
                  <c:v>1176</c:v>
                </c:pt>
                <c:pt idx="47">
                  <c:v>1138</c:v>
                </c:pt>
                <c:pt idx="48">
                  <c:v>1123</c:v>
                </c:pt>
                <c:pt idx="49">
                  <c:v>1209</c:v>
                </c:pt>
                <c:pt idx="50">
                  <c:v>1128</c:v>
                </c:pt>
                <c:pt idx="51">
                  <c:v>1164</c:v>
                </c:pt>
                <c:pt idx="52">
                  <c:v>1119</c:v>
                </c:pt>
                <c:pt idx="53">
                  <c:v>1190</c:v>
                </c:pt>
                <c:pt idx="54">
                  <c:v>1223</c:v>
                </c:pt>
                <c:pt idx="55">
                  <c:v>1164</c:v>
                </c:pt>
                <c:pt idx="56">
                  <c:v>1062</c:v>
                </c:pt>
                <c:pt idx="57">
                  <c:v>1328</c:v>
                </c:pt>
                <c:pt idx="58">
                  <c:v>1149</c:v>
                </c:pt>
                <c:pt idx="59">
                  <c:v>1268</c:v>
                </c:pt>
                <c:pt idx="60">
                  <c:v>1236</c:v>
                </c:pt>
                <c:pt idx="61">
                  <c:v>1288</c:v>
                </c:pt>
                <c:pt idx="62">
                  <c:v>1189</c:v>
                </c:pt>
                <c:pt idx="63">
                  <c:v>1154</c:v>
                </c:pt>
                <c:pt idx="64">
                  <c:v>1129</c:v>
                </c:pt>
                <c:pt idx="65">
                  <c:v>1217</c:v>
                </c:pt>
                <c:pt idx="66">
                  <c:v>1185</c:v>
                </c:pt>
                <c:pt idx="67">
                  <c:v>1183</c:v>
                </c:pt>
                <c:pt idx="68">
                  <c:v>1127</c:v>
                </c:pt>
              </c:numCache>
            </c:numRef>
          </c:val>
          <c:smooth val="0"/>
        </c:ser>
        <c:ser>
          <c:idx val="2"/>
          <c:order val="2"/>
          <c:tx>
            <c:strRef>
              <c:f>[Housing_Data_supply.xls]Monthly!$K$1</c:f>
              <c:strCache>
                <c:ptCount val="1"/>
                <c:pt idx="0">
                  <c:v>New One Family Houses Sold: United States</c:v>
                </c:pt>
              </c:strCache>
            </c:strRef>
          </c:tx>
          <c:spPr>
            <a:ln w="28575" cap="rnd">
              <a:solidFill>
                <a:schemeClr val="accent3"/>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[Housing_Data_supply.xls]Monthly!$K$2:$K$70</c:f>
              <c:numCache>
                <c:formatCode>0</c:formatCode>
                <c:ptCount val="69"/>
                <c:pt idx="0">
                  <c:v>335</c:v>
                </c:pt>
                <c:pt idx="1">
                  <c:v>366</c:v>
                </c:pt>
                <c:pt idx="2">
                  <c:v>354</c:v>
                </c:pt>
                <c:pt idx="3">
                  <c:v>354</c:v>
                </c:pt>
                <c:pt idx="4">
                  <c:v>370</c:v>
                </c:pt>
                <c:pt idx="5">
                  <c:v>360</c:v>
                </c:pt>
                <c:pt idx="6">
                  <c:v>369</c:v>
                </c:pt>
                <c:pt idx="7">
                  <c:v>375</c:v>
                </c:pt>
                <c:pt idx="8">
                  <c:v>385</c:v>
                </c:pt>
                <c:pt idx="9">
                  <c:v>358</c:v>
                </c:pt>
                <c:pt idx="10">
                  <c:v>392</c:v>
                </c:pt>
                <c:pt idx="11">
                  <c:v>399</c:v>
                </c:pt>
                <c:pt idx="12">
                  <c:v>442</c:v>
                </c:pt>
                <c:pt idx="13">
                  <c:v>439</c:v>
                </c:pt>
                <c:pt idx="14">
                  <c:v>449</c:v>
                </c:pt>
                <c:pt idx="15">
                  <c:v>451</c:v>
                </c:pt>
                <c:pt idx="16">
                  <c:v>430</c:v>
                </c:pt>
                <c:pt idx="17">
                  <c:v>463</c:v>
                </c:pt>
                <c:pt idx="18">
                  <c:v>376</c:v>
                </c:pt>
                <c:pt idx="19">
                  <c:v>380</c:v>
                </c:pt>
                <c:pt idx="20">
                  <c:v>399</c:v>
                </c:pt>
                <c:pt idx="21">
                  <c:v>444</c:v>
                </c:pt>
                <c:pt idx="22">
                  <c:v>446</c:v>
                </c:pt>
                <c:pt idx="23">
                  <c:v>441</c:v>
                </c:pt>
                <c:pt idx="24">
                  <c:v>447</c:v>
                </c:pt>
                <c:pt idx="25">
                  <c:v>423</c:v>
                </c:pt>
                <c:pt idx="26">
                  <c:v>410</c:v>
                </c:pt>
                <c:pt idx="27">
                  <c:v>401</c:v>
                </c:pt>
                <c:pt idx="28">
                  <c:v>452</c:v>
                </c:pt>
                <c:pt idx="29">
                  <c:v>416</c:v>
                </c:pt>
                <c:pt idx="30">
                  <c:v>402</c:v>
                </c:pt>
                <c:pt idx="31">
                  <c:v>449</c:v>
                </c:pt>
                <c:pt idx="32">
                  <c:v>466</c:v>
                </c:pt>
                <c:pt idx="33">
                  <c:v>474</c:v>
                </c:pt>
                <c:pt idx="34">
                  <c:v>446</c:v>
                </c:pt>
                <c:pt idx="35">
                  <c:v>492</c:v>
                </c:pt>
                <c:pt idx="36">
                  <c:v>523</c:v>
                </c:pt>
                <c:pt idx="37">
                  <c:v>549</c:v>
                </c:pt>
                <c:pt idx="38">
                  <c:v>481</c:v>
                </c:pt>
                <c:pt idx="39">
                  <c:v>500</c:v>
                </c:pt>
                <c:pt idx="40">
                  <c:v>504</c:v>
                </c:pt>
                <c:pt idx="41">
                  <c:v>476</c:v>
                </c:pt>
                <c:pt idx="42">
                  <c:v>498</c:v>
                </c:pt>
                <c:pt idx="43">
                  <c:v>513</c:v>
                </c:pt>
                <c:pt idx="44">
                  <c:v>461</c:v>
                </c:pt>
                <c:pt idx="45">
                  <c:v>482</c:v>
                </c:pt>
                <c:pt idx="46">
                  <c:v>508</c:v>
                </c:pt>
                <c:pt idx="47">
                  <c:v>536</c:v>
                </c:pt>
                <c:pt idx="48">
                  <c:v>520</c:v>
                </c:pt>
                <c:pt idx="49">
                  <c:v>525</c:v>
                </c:pt>
                <c:pt idx="50">
                  <c:v>533</c:v>
                </c:pt>
                <c:pt idx="51">
                  <c:v>566</c:v>
                </c:pt>
                <c:pt idx="52">
                  <c:v>560</c:v>
                </c:pt>
                <c:pt idx="53">
                  <c:v>559</c:v>
                </c:pt>
                <c:pt idx="54">
                  <c:v>627</c:v>
                </c:pt>
                <c:pt idx="55">
                  <c:v>567</c:v>
                </c:pt>
                <c:pt idx="56">
                  <c:v>570</c:v>
                </c:pt>
                <c:pt idx="57">
                  <c:v>577</c:v>
                </c:pt>
                <c:pt idx="58">
                  <c:v>579</c:v>
                </c:pt>
                <c:pt idx="59">
                  <c:v>548</c:v>
                </c:pt>
                <c:pt idx="60">
                  <c:v>599</c:v>
                </c:pt>
                <c:pt idx="61">
                  <c:v>615</c:v>
                </c:pt>
                <c:pt idx="62">
                  <c:v>638</c:v>
                </c:pt>
                <c:pt idx="63">
                  <c:v>590</c:v>
                </c:pt>
                <c:pt idx="64">
                  <c:v>606</c:v>
                </c:pt>
                <c:pt idx="65">
                  <c:v>614</c:v>
                </c:pt>
                <c:pt idx="66">
                  <c:v>580</c:v>
                </c:pt>
                <c:pt idx="67">
                  <c:v>560</c:v>
                </c:pt>
              </c:numCache>
            </c:numRef>
          </c:val>
          <c:smooth val="0"/>
        </c:ser>
        <c:ser>
          <c:idx val="4"/>
          <c:order val="4"/>
          <c:tx>
            <c:strRef>
              <c:f>[Housing_Data_supply.xls]Monthly!$M$1</c:f>
              <c:strCache>
                <c:ptCount val="1"/>
                <c:pt idx="0">
                  <c:v>New Private Housing Units Authorized by Building Permits</c:v>
                </c:pt>
              </c:strCache>
            </c:strRef>
          </c:tx>
          <c:spPr>
            <a:ln w="28575" cap="rnd">
              <a:solidFill>
                <a:schemeClr val="accent5"/>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[Housing_Data_supply.xls]Monthly!$M$2:$M$70</c:f>
              <c:numCache>
                <c:formatCode>0</c:formatCode>
                <c:ptCount val="69"/>
                <c:pt idx="0">
                  <c:v>715</c:v>
                </c:pt>
                <c:pt idx="1">
                  <c:v>733</c:v>
                </c:pt>
                <c:pt idx="2">
                  <c:v>797</c:v>
                </c:pt>
                <c:pt idx="3">
                  <c:v>747</c:v>
                </c:pt>
                <c:pt idx="4">
                  <c:v>807</c:v>
                </c:pt>
                <c:pt idx="5">
                  <c:v>790</c:v>
                </c:pt>
                <c:pt idx="6">
                  <c:v>840</c:v>
                </c:pt>
                <c:pt idx="7">
                  <c:v>832</c:v>
                </c:pt>
                <c:pt idx="8">
                  <c:v>921</c:v>
                </c:pt>
                <c:pt idx="9">
                  <c:v>895</c:v>
                </c:pt>
                <c:pt idx="10">
                  <c:v>930</c:v>
                </c:pt>
                <c:pt idx="11">
                  <c:v>938</c:v>
                </c:pt>
                <c:pt idx="12">
                  <c:v>928</c:v>
                </c:pt>
                <c:pt idx="13">
                  <c:v>971</c:v>
                </c:pt>
                <c:pt idx="14">
                  <c:v>932</c:v>
                </c:pt>
                <c:pt idx="15">
                  <c:v>1015</c:v>
                </c:pt>
                <c:pt idx="16">
                  <c:v>1016</c:v>
                </c:pt>
                <c:pt idx="17">
                  <c:v>951</c:v>
                </c:pt>
                <c:pt idx="18">
                  <c:v>986</c:v>
                </c:pt>
                <c:pt idx="19">
                  <c:v>947</c:v>
                </c:pt>
                <c:pt idx="20">
                  <c:v>1015</c:v>
                </c:pt>
                <c:pt idx="21">
                  <c:v>1031</c:v>
                </c:pt>
                <c:pt idx="22">
                  <c:v>1042</c:v>
                </c:pt>
                <c:pt idx="23">
                  <c:v>1013</c:v>
                </c:pt>
                <c:pt idx="24">
                  <c:v>1001</c:v>
                </c:pt>
                <c:pt idx="25">
                  <c:v>1032</c:v>
                </c:pt>
                <c:pt idx="26">
                  <c:v>1078</c:v>
                </c:pt>
                <c:pt idx="27">
                  <c:v>1080</c:v>
                </c:pt>
                <c:pt idx="28">
                  <c:v>1007</c:v>
                </c:pt>
                <c:pt idx="29">
                  <c:v>1015</c:v>
                </c:pt>
                <c:pt idx="30">
                  <c:v>1053</c:v>
                </c:pt>
                <c:pt idx="31">
                  <c:v>1045</c:v>
                </c:pt>
                <c:pt idx="32">
                  <c:v>1062</c:v>
                </c:pt>
                <c:pt idx="33">
                  <c:v>1123</c:v>
                </c:pt>
                <c:pt idx="34">
                  <c:v>1073</c:v>
                </c:pt>
                <c:pt idx="35">
                  <c:v>1070</c:v>
                </c:pt>
                <c:pt idx="36">
                  <c:v>1069</c:v>
                </c:pt>
                <c:pt idx="37">
                  <c:v>1127</c:v>
                </c:pt>
                <c:pt idx="38">
                  <c:v>1079</c:v>
                </c:pt>
                <c:pt idx="39">
                  <c:v>1178</c:v>
                </c:pt>
                <c:pt idx="40">
                  <c:v>1255</c:v>
                </c:pt>
                <c:pt idx="41">
                  <c:v>1363</c:v>
                </c:pt>
                <c:pt idx="42">
                  <c:v>1134</c:v>
                </c:pt>
                <c:pt idx="43">
                  <c:v>1159</c:v>
                </c:pt>
                <c:pt idx="44">
                  <c:v>1125</c:v>
                </c:pt>
                <c:pt idx="45">
                  <c:v>1166</c:v>
                </c:pt>
                <c:pt idx="46">
                  <c:v>1267</c:v>
                </c:pt>
                <c:pt idx="47">
                  <c:v>1218</c:v>
                </c:pt>
                <c:pt idx="48">
                  <c:v>1193</c:v>
                </c:pt>
                <c:pt idx="49">
                  <c:v>1195</c:v>
                </c:pt>
                <c:pt idx="50">
                  <c:v>1115</c:v>
                </c:pt>
                <c:pt idx="51">
                  <c:v>1163</c:v>
                </c:pt>
                <c:pt idx="52">
                  <c:v>1178</c:v>
                </c:pt>
                <c:pt idx="53">
                  <c:v>1193</c:v>
                </c:pt>
                <c:pt idx="54">
                  <c:v>1175</c:v>
                </c:pt>
                <c:pt idx="55">
                  <c:v>1200</c:v>
                </c:pt>
                <c:pt idx="56">
                  <c:v>1270</c:v>
                </c:pt>
                <c:pt idx="57">
                  <c:v>1285</c:v>
                </c:pt>
                <c:pt idx="58">
                  <c:v>1255</c:v>
                </c:pt>
                <c:pt idx="59">
                  <c:v>1266</c:v>
                </c:pt>
                <c:pt idx="60">
                  <c:v>1300</c:v>
                </c:pt>
                <c:pt idx="61">
                  <c:v>1219</c:v>
                </c:pt>
                <c:pt idx="62">
                  <c:v>1260</c:v>
                </c:pt>
                <c:pt idx="63">
                  <c:v>1228</c:v>
                </c:pt>
                <c:pt idx="64">
                  <c:v>1168</c:v>
                </c:pt>
                <c:pt idx="65">
                  <c:v>1275</c:v>
                </c:pt>
                <c:pt idx="66">
                  <c:v>1230</c:v>
                </c:pt>
                <c:pt idx="67">
                  <c:v>1272</c:v>
                </c:pt>
                <c:pt idx="68">
                  <c:v>1215</c:v>
                </c:pt>
              </c:numCache>
            </c:numRef>
          </c:val>
          <c:smooth val="0"/>
        </c:ser>
        <c:dLbls>
          <c:showLegendKey val="0"/>
          <c:showVal val="0"/>
          <c:showCatName val="0"/>
          <c:showSerName val="0"/>
          <c:showPercent val="0"/>
          <c:showBubbleSize val="0"/>
        </c:dLbls>
        <c:marker val="1"/>
        <c:smooth val="0"/>
        <c:axId val="-1578871824"/>
        <c:axId val="-1633555680"/>
      </c:lineChart>
      <c:lineChart>
        <c:grouping val="standard"/>
        <c:varyColors val="0"/>
        <c:ser>
          <c:idx val="3"/>
          <c:order val="3"/>
          <c:tx>
            <c:strRef>
              <c:f>[Housing_Data_supply.xls]Monthly!$L$1</c:f>
              <c:strCache>
                <c:ptCount val="1"/>
                <c:pt idx="0">
                  <c:v>Monthly Supply of Houses in the United States</c:v>
                </c:pt>
              </c:strCache>
            </c:strRef>
          </c:tx>
          <c:spPr>
            <a:ln w="28575" cap="rnd">
              <a:solidFill>
                <a:schemeClr val="accent4"/>
              </a:solidFill>
              <a:round/>
            </a:ln>
            <a:effectLst/>
          </c:spPr>
          <c:marker>
            <c:symbol val="none"/>
          </c:marker>
          <c:cat>
            <c:numRef>
              <c:f>[Housing_Data_supply.xls]Monthly!$H$2:$H$70</c:f>
              <c:numCache>
                <c:formatCode>yyyy\-mm\-dd</c:formatCode>
                <c:ptCount val="69"/>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numCache>
            </c:numRef>
          </c:cat>
          <c:val>
            <c:numRef>
              <c:f>[Housing_Data_supply.xls]Monthly!$L$2:$L$70</c:f>
              <c:numCache>
                <c:formatCode>0.0</c:formatCode>
                <c:ptCount val="69"/>
                <c:pt idx="0">
                  <c:v>5.3</c:v>
                </c:pt>
                <c:pt idx="1">
                  <c:v>4.8</c:v>
                </c:pt>
                <c:pt idx="2">
                  <c:v>4.9000000000000004</c:v>
                </c:pt>
                <c:pt idx="3">
                  <c:v>4.9000000000000004</c:v>
                </c:pt>
                <c:pt idx="4">
                  <c:v>4.7</c:v>
                </c:pt>
                <c:pt idx="5">
                  <c:v>4.8</c:v>
                </c:pt>
                <c:pt idx="6">
                  <c:v>4.5999999999999996</c:v>
                </c:pt>
                <c:pt idx="7">
                  <c:v>4.5999999999999996</c:v>
                </c:pt>
                <c:pt idx="8">
                  <c:v>4.5</c:v>
                </c:pt>
                <c:pt idx="9">
                  <c:v>4.9000000000000004</c:v>
                </c:pt>
                <c:pt idx="10">
                  <c:v>4.5999999999999996</c:v>
                </c:pt>
                <c:pt idx="11">
                  <c:v>4.5</c:v>
                </c:pt>
                <c:pt idx="12">
                  <c:v>4</c:v>
                </c:pt>
                <c:pt idx="13">
                  <c:v>4.2</c:v>
                </c:pt>
                <c:pt idx="14">
                  <c:v>4.0999999999999996</c:v>
                </c:pt>
                <c:pt idx="15">
                  <c:v>4.3</c:v>
                </c:pt>
                <c:pt idx="16">
                  <c:v>4.5</c:v>
                </c:pt>
                <c:pt idx="17">
                  <c:v>4.0999999999999996</c:v>
                </c:pt>
                <c:pt idx="18">
                  <c:v>5.4</c:v>
                </c:pt>
                <c:pt idx="19">
                  <c:v>5.5</c:v>
                </c:pt>
                <c:pt idx="20">
                  <c:v>5.5</c:v>
                </c:pt>
                <c:pt idx="21">
                  <c:v>4.9000000000000004</c:v>
                </c:pt>
                <c:pt idx="22">
                  <c:v>5</c:v>
                </c:pt>
                <c:pt idx="23">
                  <c:v>5.0999999999999996</c:v>
                </c:pt>
                <c:pt idx="24">
                  <c:v>5.0999999999999996</c:v>
                </c:pt>
                <c:pt idx="25">
                  <c:v>5.3</c:v>
                </c:pt>
                <c:pt idx="26">
                  <c:v>5.6</c:v>
                </c:pt>
                <c:pt idx="27">
                  <c:v>5.7</c:v>
                </c:pt>
                <c:pt idx="28">
                  <c:v>5.0999999999999996</c:v>
                </c:pt>
                <c:pt idx="29">
                  <c:v>5.7</c:v>
                </c:pt>
                <c:pt idx="30">
                  <c:v>6.1</c:v>
                </c:pt>
                <c:pt idx="31">
                  <c:v>5.5</c:v>
                </c:pt>
                <c:pt idx="32">
                  <c:v>5.3</c:v>
                </c:pt>
                <c:pt idx="33">
                  <c:v>5.3</c:v>
                </c:pt>
                <c:pt idx="34">
                  <c:v>5.7</c:v>
                </c:pt>
                <c:pt idx="35">
                  <c:v>5.0999999999999996</c:v>
                </c:pt>
                <c:pt idx="36">
                  <c:v>4.7</c:v>
                </c:pt>
                <c:pt idx="37">
                  <c:v>4.5</c:v>
                </c:pt>
                <c:pt idx="38">
                  <c:v>5.0999999999999996</c:v>
                </c:pt>
                <c:pt idx="39">
                  <c:v>4.9000000000000004</c:v>
                </c:pt>
                <c:pt idx="40">
                  <c:v>5</c:v>
                </c:pt>
                <c:pt idx="41">
                  <c:v>5.4</c:v>
                </c:pt>
                <c:pt idx="42">
                  <c:v>5.2</c:v>
                </c:pt>
                <c:pt idx="43">
                  <c:v>5.0999999999999996</c:v>
                </c:pt>
                <c:pt idx="44">
                  <c:v>5.8</c:v>
                </c:pt>
                <c:pt idx="45">
                  <c:v>5.6</c:v>
                </c:pt>
                <c:pt idx="46">
                  <c:v>5.4</c:v>
                </c:pt>
                <c:pt idx="47">
                  <c:v>5.2</c:v>
                </c:pt>
                <c:pt idx="48">
                  <c:v>5.5</c:v>
                </c:pt>
                <c:pt idx="49">
                  <c:v>5.5</c:v>
                </c:pt>
                <c:pt idx="50">
                  <c:v>5.5</c:v>
                </c:pt>
                <c:pt idx="51">
                  <c:v>5.0999999999999996</c:v>
                </c:pt>
                <c:pt idx="52">
                  <c:v>5.2</c:v>
                </c:pt>
                <c:pt idx="53">
                  <c:v>5.2</c:v>
                </c:pt>
                <c:pt idx="54">
                  <c:v>4.5</c:v>
                </c:pt>
                <c:pt idx="55">
                  <c:v>5.0999999999999996</c:v>
                </c:pt>
                <c:pt idx="56">
                  <c:v>5.0999999999999996</c:v>
                </c:pt>
                <c:pt idx="57">
                  <c:v>5.2</c:v>
                </c:pt>
                <c:pt idx="58">
                  <c:v>5.0999999999999996</c:v>
                </c:pt>
                <c:pt idx="59">
                  <c:v>5.6</c:v>
                </c:pt>
                <c:pt idx="60">
                  <c:v>5.2</c:v>
                </c:pt>
                <c:pt idx="61">
                  <c:v>5.0999999999999996</c:v>
                </c:pt>
                <c:pt idx="62">
                  <c:v>5</c:v>
                </c:pt>
                <c:pt idx="63">
                  <c:v>5.4</c:v>
                </c:pt>
                <c:pt idx="64">
                  <c:v>5.4</c:v>
                </c:pt>
                <c:pt idx="65">
                  <c:v>5.3</c:v>
                </c:pt>
                <c:pt idx="66">
                  <c:v>5.7</c:v>
                </c:pt>
                <c:pt idx="67">
                  <c:v>6.1</c:v>
                </c:pt>
              </c:numCache>
            </c:numRef>
          </c:val>
          <c:smooth val="0"/>
        </c:ser>
        <c:dLbls>
          <c:showLegendKey val="0"/>
          <c:showVal val="0"/>
          <c:showCatName val="0"/>
          <c:showSerName val="0"/>
          <c:showPercent val="0"/>
          <c:showBubbleSize val="0"/>
        </c:dLbls>
        <c:marker val="1"/>
        <c:smooth val="0"/>
        <c:axId val="-1633554048"/>
        <c:axId val="-1633552416"/>
      </c:lineChart>
      <c:dateAx>
        <c:axId val="-1578871824"/>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3555680"/>
        <c:crosses val="autoZero"/>
        <c:auto val="1"/>
        <c:lblOffset val="100"/>
        <c:baseTimeUnit val="months"/>
      </c:dateAx>
      <c:valAx>
        <c:axId val="-16335556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8871824"/>
        <c:crosses val="autoZero"/>
        <c:crossBetween val="between"/>
      </c:valAx>
      <c:valAx>
        <c:axId val="-1633552416"/>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3554048"/>
        <c:crosses val="max"/>
        <c:crossBetween val="between"/>
      </c:valAx>
      <c:dateAx>
        <c:axId val="-1633554048"/>
        <c:scaling>
          <c:orientation val="minMax"/>
        </c:scaling>
        <c:delete val="1"/>
        <c:axPos val="b"/>
        <c:numFmt formatCode="yyyy\-mm\-dd" sourceLinked="1"/>
        <c:majorTickMark val="out"/>
        <c:minorTickMark val="none"/>
        <c:tickLblPos val="nextTo"/>
        <c:crossAx val="-1633552416"/>
        <c:crosses val="autoZero"/>
        <c:auto val="1"/>
        <c:lblOffset val="100"/>
        <c:baseTimeUnit val="month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(Recovered).xlsx]Monthly Pivot Chart!PivotTable3</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s>
    <c:plotArea>
      <c:layout>
        <c:manualLayout>
          <c:layoutTarget val="inner"/>
          <c:xMode val="edge"/>
          <c:yMode val="edge"/>
          <c:x val="5.6021274846080459E-2"/>
          <c:y val="3.0807045352954577E-2"/>
          <c:w val="0.93670863607583699"/>
          <c:h val="0.82087015238351058"/>
        </c:manualLayout>
      </c:layout>
      <c:barChart>
        <c:barDir val="col"/>
        <c:grouping val="stacked"/>
        <c:varyColors val="0"/>
        <c:ser>
          <c:idx val="0"/>
          <c:order val="0"/>
          <c:tx>
            <c:strRef>
              <c:f>'Monthly Pivot Chart'!$B$1</c:f>
              <c:strCache>
                <c:ptCount val="1"/>
                <c:pt idx="0">
                  <c:v>Sum of Durable Goods</c:v>
                </c:pt>
              </c:strCache>
            </c:strRef>
          </c:tx>
          <c:spPr>
            <a:solidFill>
              <a:schemeClr val="accent1"/>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Chart'!$B$2:$B$154</c:f>
              <c:numCache>
                <c:formatCode>General</c:formatCode>
                <c:ptCount val="152"/>
                <c:pt idx="0">
                  <c:v>1017.6</c:v>
                </c:pt>
                <c:pt idx="1">
                  <c:v>1024.8</c:v>
                </c:pt>
                <c:pt idx="2">
                  <c:v>1036.4000000000001</c:v>
                </c:pt>
                <c:pt idx="3">
                  <c:v>1068.8</c:v>
                </c:pt>
                <c:pt idx="4">
                  <c:v>1022.9</c:v>
                </c:pt>
                <c:pt idx="5">
                  <c:v>1074.4000000000001</c:v>
                </c:pt>
                <c:pt idx="6">
                  <c:v>1114</c:v>
                </c:pt>
                <c:pt idx="7">
                  <c:v>1057.5999999999999</c:v>
                </c:pt>
                <c:pt idx="8">
                  <c:v>1030.3</c:v>
                </c:pt>
                <c:pt idx="9">
                  <c:v>1021</c:v>
                </c:pt>
                <c:pt idx="10">
                  <c:v>1039.8</c:v>
                </c:pt>
                <c:pt idx="11">
                  <c:v>1055.7</c:v>
                </c:pt>
                <c:pt idx="12">
                  <c:v>1088.2</c:v>
                </c:pt>
                <c:pt idx="13">
                  <c:v>1074.3</c:v>
                </c:pt>
                <c:pt idx="14">
                  <c:v>1081.5999999999999</c:v>
                </c:pt>
                <c:pt idx="15">
                  <c:v>1083.2</c:v>
                </c:pt>
                <c:pt idx="16">
                  <c:v>1071.4000000000001</c:v>
                </c:pt>
                <c:pt idx="17">
                  <c:v>1085.8</c:v>
                </c:pt>
                <c:pt idx="18">
                  <c:v>1100.5</c:v>
                </c:pt>
                <c:pt idx="19">
                  <c:v>1082.3</c:v>
                </c:pt>
                <c:pt idx="20">
                  <c:v>1102.4000000000001</c:v>
                </c:pt>
                <c:pt idx="21">
                  <c:v>1103</c:v>
                </c:pt>
                <c:pt idx="22">
                  <c:v>1105.4000000000001</c:v>
                </c:pt>
                <c:pt idx="23">
                  <c:v>1120.4000000000001</c:v>
                </c:pt>
                <c:pt idx="24">
                  <c:v>1122.9000000000001</c:v>
                </c:pt>
                <c:pt idx="25">
                  <c:v>1120.4000000000001</c:v>
                </c:pt>
                <c:pt idx="26">
                  <c:v>1122.8</c:v>
                </c:pt>
                <c:pt idx="27">
                  <c:v>1129.2</c:v>
                </c:pt>
                <c:pt idx="28">
                  <c:v>1149.5</c:v>
                </c:pt>
                <c:pt idx="29">
                  <c:v>1136.0999999999999</c:v>
                </c:pt>
                <c:pt idx="30">
                  <c:v>1136.5999999999999</c:v>
                </c:pt>
                <c:pt idx="31">
                  <c:v>1151.2</c:v>
                </c:pt>
                <c:pt idx="32">
                  <c:v>1165</c:v>
                </c:pt>
                <c:pt idx="33">
                  <c:v>1162.4000000000001</c:v>
                </c:pt>
                <c:pt idx="34">
                  <c:v>1157.4000000000001</c:v>
                </c:pt>
                <c:pt idx="35">
                  <c:v>1146.5</c:v>
                </c:pt>
                <c:pt idx="36">
                  <c:v>1134.9000000000001</c:v>
                </c:pt>
                <c:pt idx="37">
                  <c:v>1117.2</c:v>
                </c:pt>
                <c:pt idx="38">
                  <c:v>1115.4000000000001</c:v>
                </c:pt>
                <c:pt idx="39">
                  <c:v>1117.3</c:v>
                </c:pt>
                <c:pt idx="40">
                  <c:v>1124.5999999999999</c:v>
                </c:pt>
                <c:pt idx="41">
                  <c:v>1115</c:v>
                </c:pt>
                <c:pt idx="42">
                  <c:v>1087.3</c:v>
                </c:pt>
                <c:pt idx="43">
                  <c:v>1105.0999999999999</c:v>
                </c:pt>
                <c:pt idx="44">
                  <c:v>1061.7</c:v>
                </c:pt>
                <c:pt idx="45">
                  <c:v>1015.3</c:v>
                </c:pt>
                <c:pt idx="46">
                  <c:v>1010.6</c:v>
                </c:pt>
                <c:pt idx="47">
                  <c:v>994.4</c:v>
                </c:pt>
                <c:pt idx="48">
                  <c:v>1025.2</c:v>
                </c:pt>
                <c:pt idx="49">
                  <c:v>1006.3</c:v>
                </c:pt>
                <c:pt idx="50">
                  <c:v>994.3</c:v>
                </c:pt>
                <c:pt idx="51">
                  <c:v>986.1</c:v>
                </c:pt>
                <c:pt idx="52">
                  <c:v>1006.8</c:v>
                </c:pt>
                <c:pt idx="53">
                  <c:v>1014.8</c:v>
                </c:pt>
                <c:pt idx="54">
                  <c:v>1034</c:v>
                </c:pt>
                <c:pt idx="55">
                  <c:v>1110.5</c:v>
                </c:pt>
                <c:pt idx="56">
                  <c:v>1007.2</c:v>
                </c:pt>
                <c:pt idx="57">
                  <c:v>1015.8</c:v>
                </c:pt>
                <c:pt idx="58">
                  <c:v>1037.8</c:v>
                </c:pt>
                <c:pt idx="59">
                  <c:v>1041.0999999999999</c:v>
                </c:pt>
                <c:pt idx="60">
                  <c:v>1028.3</c:v>
                </c:pt>
                <c:pt idx="61">
                  <c:v>1030.8</c:v>
                </c:pt>
                <c:pt idx="62">
                  <c:v>1076.3</c:v>
                </c:pt>
                <c:pt idx="63">
                  <c:v>1072.2</c:v>
                </c:pt>
                <c:pt idx="64">
                  <c:v>1075.5999999999999</c:v>
                </c:pt>
                <c:pt idx="65">
                  <c:v>1081.0999999999999</c:v>
                </c:pt>
                <c:pt idx="66">
                  <c:v>1088.5</c:v>
                </c:pt>
                <c:pt idx="67">
                  <c:v>1094.5999999999999</c:v>
                </c:pt>
                <c:pt idx="68">
                  <c:v>1098.2</c:v>
                </c:pt>
                <c:pt idx="69">
                  <c:v>1127.2</c:v>
                </c:pt>
                <c:pt idx="70">
                  <c:v>1126.2</c:v>
                </c:pt>
                <c:pt idx="71">
                  <c:v>1128.9000000000001</c:v>
                </c:pt>
                <c:pt idx="72">
                  <c:v>1136.5999999999999</c:v>
                </c:pt>
                <c:pt idx="73">
                  <c:v>1136.2</c:v>
                </c:pt>
                <c:pt idx="74">
                  <c:v>1152.5</c:v>
                </c:pt>
                <c:pt idx="75">
                  <c:v>1144</c:v>
                </c:pt>
                <c:pt idx="76">
                  <c:v>1131.7</c:v>
                </c:pt>
                <c:pt idx="77">
                  <c:v>1126.9000000000001</c:v>
                </c:pt>
                <c:pt idx="78">
                  <c:v>1144.3</c:v>
                </c:pt>
                <c:pt idx="79">
                  <c:v>1139.9000000000001</c:v>
                </c:pt>
                <c:pt idx="80">
                  <c:v>1161.7</c:v>
                </c:pt>
                <c:pt idx="81">
                  <c:v>1181.2</c:v>
                </c:pt>
                <c:pt idx="82">
                  <c:v>1177.5</c:v>
                </c:pt>
                <c:pt idx="83">
                  <c:v>1185.9000000000001</c:v>
                </c:pt>
                <c:pt idx="84">
                  <c:v>1203.5999999999999</c:v>
                </c:pt>
                <c:pt idx="85">
                  <c:v>1216.8</c:v>
                </c:pt>
                <c:pt idx="86">
                  <c:v>1221</c:v>
                </c:pt>
                <c:pt idx="87">
                  <c:v>1224.5999999999999</c:v>
                </c:pt>
                <c:pt idx="88">
                  <c:v>1220.8</c:v>
                </c:pt>
                <c:pt idx="89">
                  <c:v>1220.9000000000001</c:v>
                </c:pt>
                <c:pt idx="90">
                  <c:v>1230.0999999999999</c:v>
                </c:pt>
                <c:pt idx="91">
                  <c:v>1236.5999999999999</c:v>
                </c:pt>
                <c:pt idx="92">
                  <c:v>1260</c:v>
                </c:pt>
                <c:pt idx="93">
                  <c:v>1242.4000000000001</c:v>
                </c:pt>
                <c:pt idx="94">
                  <c:v>1268.3</c:v>
                </c:pt>
                <c:pt idx="95">
                  <c:v>1289.3</c:v>
                </c:pt>
                <c:pt idx="96">
                  <c:v>1297.5</c:v>
                </c:pt>
                <c:pt idx="97">
                  <c:v>1304.0999999999999</c:v>
                </c:pt>
                <c:pt idx="98">
                  <c:v>1289.8</c:v>
                </c:pt>
                <c:pt idx="99">
                  <c:v>1299.5999999999999</c:v>
                </c:pt>
                <c:pt idx="100">
                  <c:v>1300.3</c:v>
                </c:pt>
                <c:pt idx="101">
                  <c:v>1311.9</c:v>
                </c:pt>
                <c:pt idx="102">
                  <c:v>1315.6</c:v>
                </c:pt>
                <c:pt idx="103">
                  <c:v>1318.2</c:v>
                </c:pt>
                <c:pt idx="104">
                  <c:v>1317</c:v>
                </c:pt>
                <c:pt idx="105">
                  <c:v>1327.1</c:v>
                </c:pt>
                <c:pt idx="106">
                  <c:v>1342.4</c:v>
                </c:pt>
                <c:pt idx="107">
                  <c:v>1329.2</c:v>
                </c:pt>
                <c:pt idx="108">
                  <c:v>1314.5</c:v>
                </c:pt>
                <c:pt idx="109">
                  <c:v>1347.2</c:v>
                </c:pt>
                <c:pt idx="110">
                  <c:v>1391.1</c:v>
                </c:pt>
                <c:pt idx="111">
                  <c:v>1380.2</c:v>
                </c:pt>
                <c:pt idx="112">
                  <c:v>1394.7</c:v>
                </c:pt>
                <c:pt idx="113">
                  <c:v>1405.7</c:v>
                </c:pt>
                <c:pt idx="114">
                  <c:v>1406.8</c:v>
                </c:pt>
                <c:pt idx="115">
                  <c:v>1432.7</c:v>
                </c:pt>
                <c:pt idx="116">
                  <c:v>1419.5</c:v>
                </c:pt>
                <c:pt idx="117">
                  <c:v>1431.7</c:v>
                </c:pt>
                <c:pt idx="118">
                  <c:v>1455.9</c:v>
                </c:pt>
                <c:pt idx="119">
                  <c:v>1457.1</c:v>
                </c:pt>
                <c:pt idx="120">
                  <c:v>1465.2</c:v>
                </c:pt>
                <c:pt idx="121">
                  <c:v>1459.7</c:v>
                </c:pt>
                <c:pt idx="122">
                  <c:v>1501.7</c:v>
                </c:pt>
                <c:pt idx="123">
                  <c:v>1498</c:v>
                </c:pt>
                <c:pt idx="124">
                  <c:v>1517.1</c:v>
                </c:pt>
                <c:pt idx="125">
                  <c:v>1503.9</c:v>
                </c:pt>
                <c:pt idx="126">
                  <c:v>1516.7</c:v>
                </c:pt>
                <c:pt idx="127">
                  <c:v>1526.5</c:v>
                </c:pt>
                <c:pt idx="128">
                  <c:v>1531.4</c:v>
                </c:pt>
                <c:pt idx="129">
                  <c:v>1524.3</c:v>
                </c:pt>
                <c:pt idx="130">
                  <c:v>1545.7</c:v>
                </c:pt>
                <c:pt idx="131">
                  <c:v>1551.7</c:v>
                </c:pt>
                <c:pt idx="132">
                  <c:v>1532.9</c:v>
                </c:pt>
                <c:pt idx="133">
                  <c:v>1546.5</c:v>
                </c:pt>
                <c:pt idx="134">
                  <c:v>1553.8</c:v>
                </c:pt>
                <c:pt idx="135">
                  <c:v>1567</c:v>
                </c:pt>
                <c:pt idx="136">
                  <c:v>1573.2</c:v>
                </c:pt>
                <c:pt idx="137">
                  <c:v>1588.3</c:v>
                </c:pt>
                <c:pt idx="138">
                  <c:v>1613.7</c:v>
                </c:pt>
                <c:pt idx="139">
                  <c:v>1597.1</c:v>
                </c:pt>
                <c:pt idx="140">
                  <c:v>1624.9</c:v>
                </c:pt>
                <c:pt idx="141">
                  <c:v>1641.3</c:v>
                </c:pt>
                <c:pt idx="142">
                  <c:v>1637.7</c:v>
                </c:pt>
                <c:pt idx="143">
                  <c:v>1664.6</c:v>
                </c:pt>
                <c:pt idx="144">
                  <c:v>1638.2</c:v>
                </c:pt>
                <c:pt idx="145">
                  <c:v>1643.4</c:v>
                </c:pt>
                <c:pt idx="146">
                  <c:v>1660.4</c:v>
                </c:pt>
                <c:pt idx="147">
                  <c:v>1671.4</c:v>
                </c:pt>
                <c:pt idx="148">
                  <c:v>1677.5</c:v>
                </c:pt>
                <c:pt idx="149">
                  <c:v>1684.5</c:v>
                </c:pt>
                <c:pt idx="150">
                  <c:v>1706.6</c:v>
                </c:pt>
                <c:pt idx="151">
                  <c:v>1689.8</c:v>
                </c:pt>
              </c:numCache>
            </c:numRef>
          </c:val>
        </c:ser>
        <c:ser>
          <c:idx val="1"/>
          <c:order val="1"/>
          <c:tx>
            <c:strRef>
              <c:f>'Monthly Pivot Chart'!$C$1</c:f>
              <c:strCache>
                <c:ptCount val="1"/>
                <c:pt idx="0">
                  <c:v>Sum of Services</c:v>
                </c:pt>
              </c:strCache>
            </c:strRef>
          </c:tx>
          <c:spPr>
            <a:solidFill>
              <a:schemeClr val="accent2"/>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Chart'!$C$2:$C$154</c:f>
              <c:numCache>
                <c:formatCode>General</c:formatCode>
                <c:ptCount val="152"/>
                <c:pt idx="0">
                  <c:v>6250.7</c:v>
                </c:pt>
                <c:pt idx="1">
                  <c:v>6267.5</c:v>
                </c:pt>
                <c:pt idx="2">
                  <c:v>6296.2</c:v>
                </c:pt>
                <c:pt idx="3">
                  <c:v>6310.2</c:v>
                </c:pt>
                <c:pt idx="4">
                  <c:v>6328.7</c:v>
                </c:pt>
                <c:pt idx="5">
                  <c:v>6356.5</c:v>
                </c:pt>
                <c:pt idx="6">
                  <c:v>6374.3</c:v>
                </c:pt>
                <c:pt idx="7">
                  <c:v>6390.7</c:v>
                </c:pt>
                <c:pt idx="8">
                  <c:v>6400.3</c:v>
                </c:pt>
                <c:pt idx="9">
                  <c:v>6398.8</c:v>
                </c:pt>
                <c:pt idx="10">
                  <c:v>6424.9</c:v>
                </c:pt>
                <c:pt idx="11">
                  <c:v>6442</c:v>
                </c:pt>
                <c:pt idx="12">
                  <c:v>6432.7</c:v>
                </c:pt>
                <c:pt idx="13">
                  <c:v>6469</c:v>
                </c:pt>
                <c:pt idx="14">
                  <c:v>6491.6</c:v>
                </c:pt>
                <c:pt idx="15">
                  <c:v>6496.1</c:v>
                </c:pt>
                <c:pt idx="16">
                  <c:v>6521.1</c:v>
                </c:pt>
                <c:pt idx="17">
                  <c:v>6516.6</c:v>
                </c:pt>
                <c:pt idx="18">
                  <c:v>6534.9</c:v>
                </c:pt>
                <c:pt idx="19">
                  <c:v>6536.2</c:v>
                </c:pt>
                <c:pt idx="20">
                  <c:v>6552.5</c:v>
                </c:pt>
                <c:pt idx="21">
                  <c:v>6579.9</c:v>
                </c:pt>
                <c:pt idx="22">
                  <c:v>6589.6</c:v>
                </c:pt>
                <c:pt idx="23">
                  <c:v>6599</c:v>
                </c:pt>
                <c:pt idx="24">
                  <c:v>6613.7</c:v>
                </c:pt>
                <c:pt idx="25">
                  <c:v>6630</c:v>
                </c:pt>
                <c:pt idx="26">
                  <c:v>6627.8</c:v>
                </c:pt>
                <c:pt idx="27">
                  <c:v>6647.9</c:v>
                </c:pt>
                <c:pt idx="28">
                  <c:v>6638.2</c:v>
                </c:pt>
                <c:pt idx="29">
                  <c:v>6648.6</c:v>
                </c:pt>
                <c:pt idx="30">
                  <c:v>6658</c:v>
                </c:pt>
                <c:pt idx="31">
                  <c:v>6690.1</c:v>
                </c:pt>
                <c:pt idx="32">
                  <c:v>6672.2</c:v>
                </c:pt>
                <c:pt idx="33">
                  <c:v>6669.3</c:v>
                </c:pt>
                <c:pt idx="34">
                  <c:v>6690.6</c:v>
                </c:pt>
                <c:pt idx="35">
                  <c:v>6690.8</c:v>
                </c:pt>
                <c:pt idx="36">
                  <c:v>6704.9</c:v>
                </c:pt>
                <c:pt idx="37">
                  <c:v>6719.6</c:v>
                </c:pt>
                <c:pt idx="38">
                  <c:v>6707</c:v>
                </c:pt>
                <c:pt idx="39">
                  <c:v>6717.4</c:v>
                </c:pt>
                <c:pt idx="40">
                  <c:v>6714.6</c:v>
                </c:pt>
                <c:pt idx="41">
                  <c:v>6714.4</c:v>
                </c:pt>
                <c:pt idx="42">
                  <c:v>6712.6</c:v>
                </c:pt>
                <c:pt idx="43">
                  <c:v>6699.1</c:v>
                </c:pt>
                <c:pt idx="44">
                  <c:v>6712.5</c:v>
                </c:pt>
                <c:pt idx="45">
                  <c:v>6711.8</c:v>
                </c:pt>
                <c:pt idx="46">
                  <c:v>6706.5</c:v>
                </c:pt>
                <c:pt idx="47">
                  <c:v>6682.6</c:v>
                </c:pt>
                <c:pt idx="48">
                  <c:v>6679.5</c:v>
                </c:pt>
                <c:pt idx="49">
                  <c:v>6653.3</c:v>
                </c:pt>
                <c:pt idx="50">
                  <c:v>6654.8</c:v>
                </c:pt>
                <c:pt idx="51">
                  <c:v>6650.7</c:v>
                </c:pt>
                <c:pt idx="52">
                  <c:v>6635</c:v>
                </c:pt>
                <c:pt idx="53">
                  <c:v>6632.8</c:v>
                </c:pt>
                <c:pt idx="54">
                  <c:v>6635.1</c:v>
                </c:pt>
                <c:pt idx="55">
                  <c:v>6647.2</c:v>
                </c:pt>
                <c:pt idx="56">
                  <c:v>6645.7</c:v>
                </c:pt>
                <c:pt idx="57">
                  <c:v>6651</c:v>
                </c:pt>
                <c:pt idx="58">
                  <c:v>6632.7</c:v>
                </c:pt>
                <c:pt idx="59">
                  <c:v>6664.4</c:v>
                </c:pt>
                <c:pt idx="60">
                  <c:v>6659.6</c:v>
                </c:pt>
                <c:pt idx="61">
                  <c:v>6676.6</c:v>
                </c:pt>
                <c:pt idx="62">
                  <c:v>6675.6</c:v>
                </c:pt>
                <c:pt idx="63">
                  <c:v>6691.7</c:v>
                </c:pt>
                <c:pt idx="64">
                  <c:v>6716.1</c:v>
                </c:pt>
                <c:pt idx="65">
                  <c:v>6723.2</c:v>
                </c:pt>
                <c:pt idx="66">
                  <c:v>6730.7</c:v>
                </c:pt>
                <c:pt idx="67">
                  <c:v>6748.8</c:v>
                </c:pt>
                <c:pt idx="68">
                  <c:v>6752.5</c:v>
                </c:pt>
                <c:pt idx="69">
                  <c:v>6765.6</c:v>
                </c:pt>
                <c:pt idx="70">
                  <c:v>6790</c:v>
                </c:pt>
                <c:pt idx="71">
                  <c:v>6801.3</c:v>
                </c:pt>
                <c:pt idx="72">
                  <c:v>6799.5</c:v>
                </c:pt>
                <c:pt idx="73">
                  <c:v>6807.3</c:v>
                </c:pt>
                <c:pt idx="74">
                  <c:v>6829.2</c:v>
                </c:pt>
                <c:pt idx="75">
                  <c:v>6825.3</c:v>
                </c:pt>
                <c:pt idx="76">
                  <c:v>6841.5</c:v>
                </c:pt>
                <c:pt idx="77">
                  <c:v>6850.9</c:v>
                </c:pt>
                <c:pt idx="78">
                  <c:v>6870.9</c:v>
                </c:pt>
                <c:pt idx="79">
                  <c:v>6876.7</c:v>
                </c:pt>
                <c:pt idx="80">
                  <c:v>6882.4</c:v>
                </c:pt>
                <c:pt idx="81">
                  <c:v>6880</c:v>
                </c:pt>
                <c:pt idx="82">
                  <c:v>6876.6</c:v>
                </c:pt>
                <c:pt idx="83">
                  <c:v>6876.6</c:v>
                </c:pt>
                <c:pt idx="84">
                  <c:v>6887.9</c:v>
                </c:pt>
                <c:pt idx="85">
                  <c:v>6911.1</c:v>
                </c:pt>
                <c:pt idx="86">
                  <c:v>6895.1</c:v>
                </c:pt>
                <c:pt idx="87">
                  <c:v>6905</c:v>
                </c:pt>
                <c:pt idx="88">
                  <c:v>6906.5</c:v>
                </c:pt>
                <c:pt idx="89">
                  <c:v>6906.4</c:v>
                </c:pt>
                <c:pt idx="90">
                  <c:v>6920</c:v>
                </c:pt>
                <c:pt idx="91">
                  <c:v>6896.3</c:v>
                </c:pt>
                <c:pt idx="92">
                  <c:v>6912.9</c:v>
                </c:pt>
                <c:pt idx="93">
                  <c:v>6913.4</c:v>
                </c:pt>
                <c:pt idx="94">
                  <c:v>6922.4</c:v>
                </c:pt>
                <c:pt idx="95">
                  <c:v>6920.4</c:v>
                </c:pt>
                <c:pt idx="96">
                  <c:v>6910.2</c:v>
                </c:pt>
                <c:pt idx="97">
                  <c:v>6916.1</c:v>
                </c:pt>
                <c:pt idx="98">
                  <c:v>6929.5</c:v>
                </c:pt>
                <c:pt idx="99">
                  <c:v>6921.9</c:v>
                </c:pt>
                <c:pt idx="100">
                  <c:v>6927.1</c:v>
                </c:pt>
                <c:pt idx="101">
                  <c:v>6937.9</c:v>
                </c:pt>
                <c:pt idx="102">
                  <c:v>6933.5</c:v>
                </c:pt>
                <c:pt idx="103">
                  <c:v>6956.2</c:v>
                </c:pt>
                <c:pt idx="104">
                  <c:v>6966.8</c:v>
                </c:pt>
                <c:pt idx="105">
                  <c:v>6981.3</c:v>
                </c:pt>
                <c:pt idx="106">
                  <c:v>7015.7</c:v>
                </c:pt>
                <c:pt idx="107">
                  <c:v>7019.9</c:v>
                </c:pt>
                <c:pt idx="108">
                  <c:v>7028.6</c:v>
                </c:pt>
                <c:pt idx="109">
                  <c:v>7029.6</c:v>
                </c:pt>
                <c:pt idx="110">
                  <c:v>7047.7</c:v>
                </c:pt>
                <c:pt idx="111">
                  <c:v>7055</c:v>
                </c:pt>
                <c:pt idx="112">
                  <c:v>7069.8</c:v>
                </c:pt>
                <c:pt idx="113">
                  <c:v>7092.1</c:v>
                </c:pt>
                <c:pt idx="114">
                  <c:v>7101.6</c:v>
                </c:pt>
                <c:pt idx="115">
                  <c:v>7143.4</c:v>
                </c:pt>
                <c:pt idx="116">
                  <c:v>7162.8</c:v>
                </c:pt>
                <c:pt idx="117">
                  <c:v>7201.1</c:v>
                </c:pt>
                <c:pt idx="118">
                  <c:v>7219.8</c:v>
                </c:pt>
                <c:pt idx="119">
                  <c:v>7235.1</c:v>
                </c:pt>
                <c:pt idx="120">
                  <c:v>7261.3</c:v>
                </c:pt>
                <c:pt idx="121">
                  <c:v>7289.6</c:v>
                </c:pt>
                <c:pt idx="122">
                  <c:v>7288</c:v>
                </c:pt>
                <c:pt idx="123">
                  <c:v>7309.9</c:v>
                </c:pt>
                <c:pt idx="124">
                  <c:v>7321.9</c:v>
                </c:pt>
                <c:pt idx="125">
                  <c:v>7329.8</c:v>
                </c:pt>
                <c:pt idx="126">
                  <c:v>7338.2</c:v>
                </c:pt>
                <c:pt idx="127">
                  <c:v>7355.3</c:v>
                </c:pt>
                <c:pt idx="128">
                  <c:v>7376.5</c:v>
                </c:pt>
                <c:pt idx="129">
                  <c:v>7396.6</c:v>
                </c:pt>
                <c:pt idx="130">
                  <c:v>7398.2</c:v>
                </c:pt>
                <c:pt idx="131">
                  <c:v>7416.2</c:v>
                </c:pt>
                <c:pt idx="132">
                  <c:v>7420.4</c:v>
                </c:pt>
                <c:pt idx="133">
                  <c:v>7444.9</c:v>
                </c:pt>
                <c:pt idx="134">
                  <c:v>7438.8</c:v>
                </c:pt>
                <c:pt idx="135">
                  <c:v>7469.5</c:v>
                </c:pt>
                <c:pt idx="136">
                  <c:v>7482.9</c:v>
                </c:pt>
                <c:pt idx="137">
                  <c:v>7504.9</c:v>
                </c:pt>
                <c:pt idx="138">
                  <c:v>7514.1</c:v>
                </c:pt>
                <c:pt idx="139">
                  <c:v>7532.4</c:v>
                </c:pt>
                <c:pt idx="140">
                  <c:v>7558.3</c:v>
                </c:pt>
                <c:pt idx="141">
                  <c:v>7554.6</c:v>
                </c:pt>
                <c:pt idx="142">
                  <c:v>7575.4</c:v>
                </c:pt>
                <c:pt idx="143">
                  <c:v>7591.4</c:v>
                </c:pt>
                <c:pt idx="144">
                  <c:v>7601.8</c:v>
                </c:pt>
                <c:pt idx="145">
                  <c:v>7606.3</c:v>
                </c:pt>
                <c:pt idx="146">
                  <c:v>7655</c:v>
                </c:pt>
                <c:pt idx="147">
                  <c:v>7650.8</c:v>
                </c:pt>
                <c:pt idx="148">
                  <c:v>7666.2</c:v>
                </c:pt>
                <c:pt idx="149">
                  <c:v>7676.3</c:v>
                </c:pt>
                <c:pt idx="150">
                  <c:v>7687</c:v>
                </c:pt>
                <c:pt idx="151">
                  <c:v>7696.2</c:v>
                </c:pt>
              </c:numCache>
            </c:numRef>
          </c:val>
        </c:ser>
        <c:ser>
          <c:idx val="2"/>
          <c:order val="2"/>
          <c:tx>
            <c:strRef>
              <c:f>'Monthly Pivot Chart'!$D$1</c:f>
              <c:strCache>
                <c:ptCount val="1"/>
                <c:pt idx="0">
                  <c:v>Sum of NonDurable Goods</c:v>
                </c:pt>
              </c:strCache>
            </c:strRef>
          </c:tx>
          <c:spPr>
            <a:solidFill>
              <a:schemeClr val="accent3"/>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Chart'!$D$2:$D$154</c:f>
              <c:numCache>
                <c:formatCode>General</c:formatCode>
                <c:ptCount val="152"/>
                <c:pt idx="0">
                  <c:v>2115.1999999999998</c:v>
                </c:pt>
                <c:pt idx="1">
                  <c:v>2122.9</c:v>
                </c:pt>
                <c:pt idx="2">
                  <c:v>2104</c:v>
                </c:pt>
                <c:pt idx="3">
                  <c:v>2127.3000000000002</c:v>
                </c:pt>
                <c:pt idx="4">
                  <c:v>2116.1</c:v>
                </c:pt>
                <c:pt idx="5">
                  <c:v>2126.1999999999998</c:v>
                </c:pt>
                <c:pt idx="6">
                  <c:v>2122.6999999999998</c:v>
                </c:pt>
                <c:pt idx="7">
                  <c:v>2137.9</c:v>
                </c:pt>
                <c:pt idx="8">
                  <c:v>2123.1</c:v>
                </c:pt>
                <c:pt idx="9">
                  <c:v>2159.1999999999998</c:v>
                </c:pt>
                <c:pt idx="10">
                  <c:v>2164.1999999999998</c:v>
                </c:pt>
                <c:pt idx="11">
                  <c:v>2169.1999999999998</c:v>
                </c:pt>
                <c:pt idx="12">
                  <c:v>2177.1999999999998</c:v>
                </c:pt>
                <c:pt idx="13">
                  <c:v>2190.1</c:v>
                </c:pt>
                <c:pt idx="14">
                  <c:v>2179</c:v>
                </c:pt>
                <c:pt idx="15">
                  <c:v>2190.8000000000002</c:v>
                </c:pt>
                <c:pt idx="16">
                  <c:v>2190.3000000000002</c:v>
                </c:pt>
                <c:pt idx="17">
                  <c:v>2186.8000000000002</c:v>
                </c:pt>
                <c:pt idx="18">
                  <c:v>2198.4</c:v>
                </c:pt>
                <c:pt idx="19">
                  <c:v>2195</c:v>
                </c:pt>
                <c:pt idx="20">
                  <c:v>2207.4</c:v>
                </c:pt>
                <c:pt idx="21">
                  <c:v>2226.5</c:v>
                </c:pt>
                <c:pt idx="22">
                  <c:v>2230.5</c:v>
                </c:pt>
                <c:pt idx="23">
                  <c:v>2254</c:v>
                </c:pt>
                <c:pt idx="24">
                  <c:v>2243.8000000000002</c:v>
                </c:pt>
                <c:pt idx="25">
                  <c:v>2236.8000000000002</c:v>
                </c:pt>
                <c:pt idx="26">
                  <c:v>2244.1</c:v>
                </c:pt>
                <c:pt idx="27">
                  <c:v>2238.1</c:v>
                </c:pt>
                <c:pt idx="28">
                  <c:v>2237.4</c:v>
                </c:pt>
                <c:pt idx="29">
                  <c:v>2235.9</c:v>
                </c:pt>
                <c:pt idx="30">
                  <c:v>2248.5</c:v>
                </c:pt>
                <c:pt idx="31">
                  <c:v>2234.9</c:v>
                </c:pt>
                <c:pt idx="32">
                  <c:v>2237.1</c:v>
                </c:pt>
                <c:pt idx="33">
                  <c:v>2230.5</c:v>
                </c:pt>
                <c:pt idx="34">
                  <c:v>2240.6</c:v>
                </c:pt>
                <c:pt idx="35">
                  <c:v>2244.1</c:v>
                </c:pt>
                <c:pt idx="36">
                  <c:v>2232.3000000000002</c:v>
                </c:pt>
                <c:pt idx="37">
                  <c:v>2207.4</c:v>
                </c:pt>
                <c:pt idx="38">
                  <c:v>2238.8000000000002</c:v>
                </c:pt>
                <c:pt idx="39">
                  <c:v>2243.1</c:v>
                </c:pt>
                <c:pt idx="40">
                  <c:v>2243</c:v>
                </c:pt>
                <c:pt idx="41">
                  <c:v>2239.1999999999998</c:v>
                </c:pt>
                <c:pt idx="42">
                  <c:v>2228.1</c:v>
                </c:pt>
                <c:pt idx="43">
                  <c:v>2221.5</c:v>
                </c:pt>
                <c:pt idx="44">
                  <c:v>2186.9</c:v>
                </c:pt>
                <c:pt idx="45">
                  <c:v>2189.5</c:v>
                </c:pt>
                <c:pt idx="46">
                  <c:v>2180.3000000000002</c:v>
                </c:pt>
                <c:pt idx="47">
                  <c:v>2165.9</c:v>
                </c:pt>
                <c:pt idx="48">
                  <c:v>2179.9</c:v>
                </c:pt>
                <c:pt idx="49">
                  <c:v>2187.1999999999998</c:v>
                </c:pt>
                <c:pt idx="50">
                  <c:v>2173.4</c:v>
                </c:pt>
                <c:pt idx="51">
                  <c:v>2170</c:v>
                </c:pt>
                <c:pt idx="52">
                  <c:v>2169.6</c:v>
                </c:pt>
                <c:pt idx="53">
                  <c:v>2153.5</c:v>
                </c:pt>
                <c:pt idx="54">
                  <c:v>2164</c:v>
                </c:pt>
                <c:pt idx="55">
                  <c:v>2176.1</c:v>
                </c:pt>
                <c:pt idx="56">
                  <c:v>2177.4</c:v>
                </c:pt>
                <c:pt idx="57">
                  <c:v>2182.1999999999998</c:v>
                </c:pt>
                <c:pt idx="58">
                  <c:v>2177.3000000000002</c:v>
                </c:pt>
                <c:pt idx="59">
                  <c:v>2190.9</c:v>
                </c:pt>
                <c:pt idx="60">
                  <c:v>2193.1999999999998</c:v>
                </c:pt>
                <c:pt idx="61">
                  <c:v>2203.4</c:v>
                </c:pt>
                <c:pt idx="62">
                  <c:v>2208.3000000000002</c:v>
                </c:pt>
                <c:pt idx="63">
                  <c:v>2209.1</c:v>
                </c:pt>
                <c:pt idx="64">
                  <c:v>2209.9</c:v>
                </c:pt>
                <c:pt idx="65">
                  <c:v>2217.1999999999998</c:v>
                </c:pt>
                <c:pt idx="66">
                  <c:v>2208.9</c:v>
                </c:pt>
                <c:pt idx="67">
                  <c:v>2232.1</c:v>
                </c:pt>
                <c:pt idx="68">
                  <c:v>2237</c:v>
                </c:pt>
                <c:pt idx="69">
                  <c:v>2245.6</c:v>
                </c:pt>
                <c:pt idx="70">
                  <c:v>2260.1999999999998</c:v>
                </c:pt>
                <c:pt idx="71">
                  <c:v>2257.5</c:v>
                </c:pt>
                <c:pt idx="72">
                  <c:v>2266.4</c:v>
                </c:pt>
                <c:pt idx="73">
                  <c:v>2267.8000000000002</c:v>
                </c:pt>
                <c:pt idx="74">
                  <c:v>2261</c:v>
                </c:pt>
                <c:pt idx="75">
                  <c:v>2267.6</c:v>
                </c:pt>
                <c:pt idx="76">
                  <c:v>2258</c:v>
                </c:pt>
                <c:pt idx="77">
                  <c:v>2271.1999999999998</c:v>
                </c:pt>
                <c:pt idx="78">
                  <c:v>2264.3000000000002</c:v>
                </c:pt>
                <c:pt idx="79">
                  <c:v>2257.3000000000002</c:v>
                </c:pt>
                <c:pt idx="80">
                  <c:v>2257.6</c:v>
                </c:pt>
                <c:pt idx="81">
                  <c:v>2270</c:v>
                </c:pt>
                <c:pt idx="82">
                  <c:v>2263.6999999999998</c:v>
                </c:pt>
                <c:pt idx="83">
                  <c:v>2253.3000000000002</c:v>
                </c:pt>
                <c:pt idx="84">
                  <c:v>2269</c:v>
                </c:pt>
                <c:pt idx="85">
                  <c:v>2276.9</c:v>
                </c:pt>
                <c:pt idx="86">
                  <c:v>2275.6999999999998</c:v>
                </c:pt>
                <c:pt idx="87">
                  <c:v>2277.4</c:v>
                </c:pt>
                <c:pt idx="88">
                  <c:v>2279.8000000000002</c:v>
                </c:pt>
                <c:pt idx="89">
                  <c:v>2270.4</c:v>
                </c:pt>
                <c:pt idx="90">
                  <c:v>2279.9</c:v>
                </c:pt>
                <c:pt idx="91">
                  <c:v>2281.3000000000002</c:v>
                </c:pt>
                <c:pt idx="92">
                  <c:v>2282</c:v>
                </c:pt>
                <c:pt idx="93">
                  <c:v>2280</c:v>
                </c:pt>
                <c:pt idx="94">
                  <c:v>2275.4</c:v>
                </c:pt>
                <c:pt idx="95">
                  <c:v>2282.6</c:v>
                </c:pt>
                <c:pt idx="96">
                  <c:v>2301.6</c:v>
                </c:pt>
                <c:pt idx="97">
                  <c:v>2303.3000000000002</c:v>
                </c:pt>
                <c:pt idx="98">
                  <c:v>2296.1999999999998</c:v>
                </c:pt>
                <c:pt idx="99">
                  <c:v>2297.1</c:v>
                </c:pt>
                <c:pt idx="100">
                  <c:v>2310</c:v>
                </c:pt>
                <c:pt idx="101">
                  <c:v>2309.1</c:v>
                </c:pt>
                <c:pt idx="102">
                  <c:v>2319.9</c:v>
                </c:pt>
                <c:pt idx="103">
                  <c:v>2305.6</c:v>
                </c:pt>
                <c:pt idx="104">
                  <c:v>2332.1</c:v>
                </c:pt>
                <c:pt idx="105">
                  <c:v>2332</c:v>
                </c:pt>
                <c:pt idx="106">
                  <c:v>2338.6999999999998</c:v>
                </c:pt>
                <c:pt idx="107">
                  <c:v>2348.1</c:v>
                </c:pt>
                <c:pt idx="108">
                  <c:v>2336</c:v>
                </c:pt>
                <c:pt idx="109">
                  <c:v>2346.8000000000002</c:v>
                </c:pt>
                <c:pt idx="110">
                  <c:v>2351.8000000000002</c:v>
                </c:pt>
                <c:pt idx="111">
                  <c:v>2364.3000000000002</c:v>
                </c:pt>
                <c:pt idx="112">
                  <c:v>2357.9</c:v>
                </c:pt>
                <c:pt idx="113">
                  <c:v>2363.6999999999998</c:v>
                </c:pt>
                <c:pt idx="114">
                  <c:v>2372</c:v>
                </c:pt>
                <c:pt idx="115">
                  <c:v>2388.3000000000002</c:v>
                </c:pt>
                <c:pt idx="116">
                  <c:v>2377.8000000000002</c:v>
                </c:pt>
                <c:pt idx="117">
                  <c:v>2396.9</c:v>
                </c:pt>
                <c:pt idx="118">
                  <c:v>2408.1999999999998</c:v>
                </c:pt>
                <c:pt idx="119">
                  <c:v>2411.9</c:v>
                </c:pt>
                <c:pt idx="120">
                  <c:v>2417.1</c:v>
                </c:pt>
                <c:pt idx="121">
                  <c:v>2411.1</c:v>
                </c:pt>
                <c:pt idx="122">
                  <c:v>2432.4</c:v>
                </c:pt>
                <c:pt idx="123">
                  <c:v>2425.8000000000002</c:v>
                </c:pt>
                <c:pt idx="124">
                  <c:v>2439.9</c:v>
                </c:pt>
                <c:pt idx="125">
                  <c:v>2439.8000000000002</c:v>
                </c:pt>
                <c:pt idx="126">
                  <c:v>2453.3000000000002</c:v>
                </c:pt>
                <c:pt idx="127">
                  <c:v>2458</c:v>
                </c:pt>
                <c:pt idx="128">
                  <c:v>2466.5</c:v>
                </c:pt>
                <c:pt idx="129">
                  <c:v>2461</c:v>
                </c:pt>
                <c:pt idx="130">
                  <c:v>2471.3000000000002</c:v>
                </c:pt>
                <c:pt idx="131">
                  <c:v>2485.1999999999998</c:v>
                </c:pt>
                <c:pt idx="132">
                  <c:v>2482</c:v>
                </c:pt>
                <c:pt idx="133">
                  <c:v>2493.4</c:v>
                </c:pt>
                <c:pt idx="134">
                  <c:v>2490.5</c:v>
                </c:pt>
                <c:pt idx="135">
                  <c:v>2509</c:v>
                </c:pt>
                <c:pt idx="136">
                  <c:v>2518</c:v>
                </c:pt>
                <c:pt idx="137">
                  <c:v>2525.6</c:v>
                </c:pt>
                <c:pt idx="138">
                  <c:v>2514.1</c:v>
                </c:pt>
                <c:pt idx="139">
                  <c:v>2518.1999999999998</c:v>
                </c:pt>
                <c:pt idx="140">
                  <c:v>2521.4</c:v>
                </c:pt>
                <c:pt idx="141">
                  <c:v>2524.4</c:v>
                </c:pt>
                <c:pt idx="142">
                  <c:v>2535.4</c:v>
                </c:pt>
                <c:pt idx="143">
                  <c:v>2539.8000000000002</c:v>
                </c:pt>
                <c:pt idx="144">
                  <c:v>2537.8000000000002</c:v>
                </c:pt>
                <c:pt idx="145">
                  <c:v>2530</c:v>
                </c:pt>
                <c:pt idx="146">
                  <c:v>2552.6999999999998</c:v>
                </c:pt>
                <c:pt idx="147">
                  <c:v>2560.1</c:v>
                </c:pt>
                <c:pt idx="148">
                  <c:v>2572</c:v>
                </c:pt>
                <c:pt idx="149">
                  <c:v>2567.6</c:v>
                </c:pt>
                <c:pt idx="150">
                  <c:v>2566.4</c:v>
                </c:pt>
                <c:pt idx="151">
                  <c:v>2561</c:v>
                </c:pt>
              </c:numCache>
            </c:numRef>
          </c:val>
        </c:ser>
        <c:dLbls>
          <c:showLegendKey val="0"/>
          <c:showVal val="0"/>
          <c:showCatName val="0"/>
          <c:showSerName val="0"/>
          <c:showPercent val="0"/>
          <c:showBubbleSize val="0"/>
        </c:dLbls>
        <c:gapWidth val="150"/>
        <c:overlap val="100"/>
        <c:axId val="-1849841152"/>
        <c:axId val="-1849836256"/>
      </c:barChart>
      <c:catAx>
        <c:axId val="-184984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9836256"/>
        <c:crosses val="autoZero"/>
        <c:auto val="1"/>
        <c:lblAlgn val="ctr"/>
        <c:lblOffset val="100"/>
        <c:noMultiLvlLbl val="0"/>
      </c:catAx>
      <c:valAx>
        <c:axId val="-1849836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9841152"/>
        <c:crosses val="autoZero"/>
        <c:crossBetween val="between"/>
      </c:valAx>
      <c:spPr>
        <a:noFill/>
        <a:ln>
          <a:noFill/>
        </a:ln>
        <a:effectLst/>
      </c:spPr>
    </c:plotArea>
    <c:legend>
      <c:legendPos val="r"/>
      <c:layout>
        <c:manualLayout>
          <c:xMode val="edge"/>
          <c:yMode val="edge"/>
          <c:x val="5.8214412018598449E-2"/>
          <c:y val="3.5305711961403211E-2"/>
          <c:w val="0.17277207056325047"/>
          <c:h val="0.108800913493948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[All Economic Data (Recovered).xlsx]Monthly Pivot Chart!PivotTable3</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s>
    <c:plotArea>
      <c:layout>
        <c:manualLayout>
          <c:layoutTarget val="inner"/>
          <c:xMode val="edge"/>
          <c:yMode val="edge"/>
          <c:x val="5.6021274846080459E-2"/>
          <c:y val="3.0807045352954577E-2"/>
          <c:w val="0.93670863607583699"/>
          <c:h val="0.82087015238351058"/>
        </c:manualLayout>
      </c:layout>
      <c:barChart>
        <c:barDir val="col"/>
        <c:grouping val="stacked"/>
        <c:varyColors val="0"/>
        <c:ser>
          <c:idx val="0"/>
          <c:order val="0"/>
          <c:tx>
            <c:strRef>
              <c:f>'Monthly Pivot Chart'!$B$1</c:f>
              <c:strCache>
                <c:ptCount val="1"/>
                <c:pt idx="0">
                  <c:v>Sum of Durable Goods</c:v>
                </c:pt>
              </c:strCache>
            </c:strRef>
          </c:tx>
          <c:spPr>
            <a:solidFill>
              <a:schemeClr val="accent1"/>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Chart'!$B$2:$B$154</c:f>
              <c:numCache>
                <c:formatCode>General</c:formatCode>
                <c:ptCount val="152"/>
                <c:pt idx="0">
                  <c:v>1017.6</c:v>
                </c:pt>
                <c:pt idx="1">
                  <c:v>1024.8</c:v>
                </c:pt>
                <c:pt idx="2">
                  <c:v>1036.4000000000001</c:v>
                </c:pt>
                <c:pt idx="3">
                  <c:v>1068.8</c:v>
                </c:pt>
                <c:pt idx="4">
                  <c:v>1022.9</c:v>
                </c:pt>
                <c:pt idx="5">
                  <c:v>1074.4000000000001</c:v>
                </c:pt>
                <c:pt idx="6">
                  <c:v>1114</c:v>
                </c:pt>
                <c:pt idx="7">
                  <c:v>1057.5999999999999</c:v>
                </c:pt>
                <c:pt idx="8">
                  <c:v>1030.3</c:v>
                </c:pt>
                <c:pt idx="9">
                  <c:v>1021</c:v>
                </c:pt>
                <c:pt idx="10">
                  <c:v>1039.8</c:v>
                </c:pt>
                <c:pt idx="11">
                  <c:v>1055.7</c:v>
                </c:pt>
                <c:pt idx="12">
                  <c:v>1088.2</c:v>
                </c:pt>
                <c:pt idx="13">
                  <c:v>1074.3</c:v>
                </c:pt>
                <c:pt idx="14">
                  <c:v>1081.5999999999999</c:v>
                </c:pt>
                <c:pt idx="15">
                  <c:v>1083.2</c:v>
                </c:pt>
                <c:pt idx="16">
                  <c:v>1071.4000000000001</c:v>
                </c:pt>
                <c:pt idx="17">
                  <c:v>1085.8</c:v>
                </c:pt>
                <c:pt idx="18">
                  <c:v>1100.5</c:v>
                </c:pt>
                <c:pt idx="19">
                  <c:v>1082.3</c:v>
                </c:pt>
                <c:pt idx="20">
                  <c:v>1102.4000000000001</c:v>
                </c:pt>
                <c:pt idx="21">
                  <c:v>1103</c:v>
                </c:pt>
                <c:pt idx="22">
                  <c:v>1105.4000000000001</c:v>
                </c:pt>
                <c:pt idx="23">
                  <c:v>1120.4000000000001</c:v>
                </c:pt>
                <c:pt idx="24">
                  <c:v>1122.9000000000001</c:v>
                </c:pt>
                <c:pt idx="25">
                  <c:v>1120.4000000000001</c:v>
                </c:pt>
                <c:pt idx="26">
                  <c:v>1122.8</c:v>
                </c:pt>
                <c:pt idx="27">
                  <c:v>1129.2</c:v>
                </c:pt>
                <c:pt idx="28">
                  <c:v>1149.5</c:v>
                </c:pt>
                <c:pt idx="29">
                  <c:v>1136.0999999999999</c:v>
                </c:pt>
                <c:pt idx="30">
                  <c:v>1136.5999999999999</c:v>
                </c:pt>
                <c:pt idx="31">
                  <c:v>1151.2</c:v>
                </c:pt>
                <c:pt idx="32">
                  <c:v>1165</c:v>
                </c:pt>
                <c:pt idx="33">
                  <c:v>1162.4000000000001</c:v>
                </c:pt>
                <c:pt idx="34">
                  <c:v>1157.4000000000001</c:v>
                </c:pt>
                <c:pt idx="35">
                  <c:v>1146.5</c:v>
                </c:pt>
                <c:pt idx="36">
                  <c:v>1134.9000000000001</c:v>
                </c:pt>
                <c:pt idx="37">
                  <c:v>1117.2</c:v>
                </c:pt>
                <c:pt idx="38">
                  <c:v>1115.4000000000001</c:v>
                </c:pt>
                <c:pt idx="39">
                  <c:v>1117.3</c:v>
                </c:pt>
                <c:pt idx="40">
                  <c:v>1124.5999999999999</c:v>
                </c:pt>
                <c:pt idx="41">
                  <c:v>1115</c:v>
                </c:pt>
                <c:pt idx="42">
                  <c:v>1087.3</c:v>
                </c:pt>
                <c:pt idx="43">
                  <c:v>1105.0999999999999</c:v>
                </c:pt>
                <c:pt idx="44">
                  <c:v>1061.7</c:v>
                </c:pt>
                <c:pt idx="45">
                  <c:v>1015.3</c:v>
                </c:pt>
                <c:pt idx="46">
                  <c:v>1010.6</c:v>
                </c:pt>
                <c:pt idx="47">
                  <c:v>994.4</c:v>
                </c:pt>
                <c:pt idx="48">
                  <c:v>1025.2</c:v>
                </c:pt>
                <c:pt idx="49">
                  <c:v>1006.3</c:v>
                </c:pt>
                <c:pt idx="50">
                  <c:v>994.3</c:v>
                </c:pt>
                <c:pt idx="51">
                  <c:v>986.1</c:v>
                </c:pt>
                <c:pt idx="52">
                  <c:v>1006.8</c:v>
                </c:pt>
                <c:pt idx="53">
                  <c:v>1014.8</c:v>
                </c:pt>
                <c:pt idx="54">
                  <c:v>1034</c:v>
                </c:pt>
                <c:pt idx="55">
                  <c:v>1110.5</c:v>
                </c:pt>
                <c:pt idx="56">
                  <c:v>1007.2</c:v>
                </c:pt>
                <c:pt idx="57">
                  <c:v>1015.8</c:v>
                </c:pt>
                <c:pt idx="58">
                  <c:v>1037.8</c:v>
                </c:pt>
                <c:pt idx="59">
                  <c:v>1041.0999999999999</c:v>
                </c:pt>
                <c:pt idx="60">
                  <c:v>1028.3</c:v>
                </c:pt>
                <c:pt idx="61">
                  <c:v>1030.8</c:v>
                </c:pt>
                <c:pt idx="62">
                  <c:v>1076.3</c:v>
                </c:pt>
                <c:pt idx="63">
                  <c:v>1072.2</c:v>
                </c:pt>
                <c:pt idx="64">
                  <c:v>1075.5999999999999</c:v>
                </c:pt>
                <c:pt idx="65">
                  <c:v>1081.0999999999999</c:v>
                </c:pt>
                <c:pt idx="66">
                  <c:v>1088.5</c:v>
                </c:pt>
                <c:pt idx="67">
                  <c:v>1094.5999999999999</c:v>
                </c:pt>
                <c:pt idx="68">
                  <c:v>1098.2</c:v>
                </c:pt>
                <c:pt idx="69">
                  <c:v>1127.2</c:v>
                </c:pt>
                <c:pt idx="70">
                  <c:v>1126.2</c:v>
                </c:pt>
                <c:pt idx="71">
                  <c:v>1128.9000000000001</c:v>
                </c:pt>
                <c:pt idx="72">
                  <c:v>1136.5999999999999</c:v>
                </c:pt>
                <c:pt idx="73">
                  <c:v>1136.2</c:v>
                </c:pt>
                <c:pt idx="74">
                  <c:v>1152.5</c:v>
                </c:pt>
                <c:pt idx="75">
                  <c:v>1144</c:v>
                </c:pt>
                <c:pt idx="76">
                  <c:v>1131.7</c:v>
                </c:pt>
                <c:pt idx="77">
                  <c:v>1126.9000000000001</c:v>
                </c:pt>
                <c:pt idx="78">
                  <c:v>1144.3</c:v>
                </c:pt>
                <c:pt idx="79">
                  <c:v>1139.9000000000001</c:v>
                </c:pt>
                <c:pt idx="80">
                  <c:v>1161.7</c:v>
                </c:pt>
                <c:pt idx="81">
                  <c:v>1181.2</c:v>
                </c:pt>
                <c:pt idx="82">
                  <c:v>1177.5</c:v>
                </c:pt>
                <c:pt idx="83">
                  <c:v>1185.9000000000001</c:v>
                </c:pt>
                <c:pt idx="84">
                  <c:v>1203.5999999999999</c:v>
                </c:pt>
                <c:pt idx="85">
                  <c:v>1216.8</c:v>
                </c:pt>
                <c:pt idx="86">
                  <c:v>1221</c:v>
                </c:pt>
                <c:pt idx="87">
                  <c:v>1224.5999999999999</c:v>
                </c:pt>
                <c:pt idx="88">
                  <c:v>1220.8</c:v>
                </c:pt>
                <c:pt idx="89">
                  <c:v>1220.9000000000001</c:v>
                </c:pt>
                <c:pt idx="90">
                  <c:v>1230.0999999999999</c:v>
                </c:pt>
                <c:pt idx="91">
                  <c:v>1236.5999999999999</c:v>
                </c:pt>
                <c:pt idx="92">
                  <c:v>1260</c:v>
                </c:pt>
                <c:pt idx="93">
                  <c:v>1242.4000000000001</c:v>
                </c:pt>
                <c:pt idx="94">
                  <c:v>1268.3</c:v>
                </c:pt>
                <c:pt idx="95">
                  <c:v>1289.3</c:v>
                </c:pt>
                <c:pt idx="96">
                  <c:v>1297.5</c:v>
                </c:pt>
                <c:pt idx="97">
                  <c:v>1304.0999999999999</c:v>
                </c:pt>
                <c:pt idx="98">
                  <c:v>1289.8</c:v>
                </c:pt>
                <c:pt idx="99">
                  <c:v>1299.5999999999999</c:v>
                </c:pt>
                <c:pt idx="100">
                  <c:v>1300.3</c:v>
                </c:pt>
                <c:pt idx="101">
                  <c:v>1311.9</c:v>
                </c:pt>
                <c:pt idx="102">
                  <c:v>1315.6</c:v>
                </c:pt>
                <c:pt idx="103">
                  <c:v>1318.2</c:v>
                </c:pt>
                <c:pt idx="104">
                  <c:v>1317</c:v>
                </c:pt>
                <c:pt idx="105">
                  <c:v>1327.1</c:v>
                </c:pt>
                <c:pt idx="106">
                  <c:v>1342.4</c:v>
                </c:pt>
                <c:pt idx="107">
                  <c:v>1329.2</c:v>
                </c:pt>
                <c:pt idx="108">
                  <c:v>1314.5</c:v>
                </c:pt>
                <c:pt idx="109">
                  <c:v>1347.2</c:v>
                </c:pt>
                <c:pt idx="110">
                  <c:v>1391.1</c:v>
                </c:pt>
                <c:pt idx="111">
                  <c:v>1380.2</c:v>
                </c:pt>
                <c:pt idx="112">
                  <c:v>1394.7</c:v>
                </c:pt>
                <c:pt idx="113">
                  <c:v>1405.7</c:v>
                </c:pt>
                <c:pt idx="114">
                  <c:v>1406.8</c:v>
                </c:pt>
                <c:pt idx="115">
                  <c:v>1432.7</c:v>
                </c:pt>
                <c:pt idx="116">
                  <c:v>1419.5</c:v>
                </c:pt>
                <c:pt idx="117">
                  <c:v>1431.7</c:v>
                </c:pt>
                <c:pt idx="118">
                  <c:v>1455.9</c:v>
                </c:pt>
                <c:pt idx="119">
                  <c:v>1457.1</c:v>
                </c:pt>
                <c:pt idx="120">
                  <c:v>1465.2</c:v>
                </c:pt>
                <c:pt idx="121">
                  <c:v>1459.7</c:v>
                </c:pt>
                <c:pt idx="122">
                  <c:v>1501.7</c:v>
                </c:pt>
                <c:pt idx="123">
                  <c:v>1498</c:v>
                </c:pt>
                <c:pt idx="124">
                  <c:v>1517.1</c:v>
                </c:pt>
                <c:pt idx="125">
                  <c:v>1503.9</c:v>
                </c:pt>
                <c:pt idx="126">
                  <c:v>1516.7</c:v>
                </c:pt>
                <c:pt idx="127">
                  <c:v>1526.5</c:v>
                </c:pt>
                <c:pt idx="128">
                  <c:v>1531.4</c:v>
                </c:pt>
                <c:pt idx="129">
                  <c:v>1524.3</c:v>
                </c:pt>
                <c:pt idx="130">
                  <c:v>1545.7</c:v>
                </c:pt>
                <c:pt idx="131">
                  <c:v>1551.7</c:v>
                </c:pt>
                <c:pt idx="132">
                  <c:v>1532.9</c:v>
                </c:pt>
                <c:pt idx="133">
                  <c:v>1546.5</c:v>
                </c:pt>
                <c:pt idx="134">
                  <c:v>1553.8</c:v>
                </c:pt>
                <c:pt idx="135">
                  <c:v>1567</c:v>
                </c:pt>
                <c:pt idx="136">
                  <c:v>1573.2</c:v>
                </c:pt>
                <c:pt idx="137">
                  <c:v>1588.3</c:v>
                </c:pt>
                <c:pt idx="138">
                  <c:v>1613.7</c:v>
                </c:pt>
                <c:pt idx="139">
                  <c:v>1597.1</c:v>
                </c:pt>
                <c:pt idx="140">
                  <c:v>1624.9</c:v>
                </c:pt>
                <c:pt idx="141">
                  <c:v>1641.3</c:v>
                </c:pt>
                <c:pt idx="142">
                  <c:v>1637.7</c:v>
                </c:pt>
                <c:pt idx="143">
                  <c:v>1664.6</c:v>
                </c:pt>
                <c:pt idx="144">
                  <c:v>1638.2</c:v>
                </c:pt>
                <c:pt idx="145">
                  <c:v>1643.4</c:v>
                </c:pt>
                <c:pt idx="146">
                  <c:v>1660.4</c:v>
                </c:pt>
                <c:pt idx="147">
                  <c:v>1671.4</c:v>
                </c:pt>
                <c:pt idx="148">
                  <c:v>1677.5</c:v>
                </c:pt>
                <c:pt idx="149">
                  <c:v>1684.5</c:v>
                </c:pt>
                <c:pt idx="150">
                  <c:v>1706.6</c:v>
                </c:pt>
                <c:pt idx="151">
                  <c:v>1689.8</c:v>
                </c:pt>
              </c:numCache>
            </c:numRef>
          </c:val>
        </c:ser>
        <c:ser>
          <c:idx val="1"/>
          <c:order val="1"/>
          <c:tx>
            <c:strRef>
              <c:f>'Monthly Pivot Chart'!$C$1</c:f>
              <c:strCache>
                <c:ptCount val="1"/>
                <c:pt idx="0">
                  <c:v>Sum of Services</c:v>
                </c:pt>
              </c:strCache>
            </c:strRef>
          </c:tx>
          <c:spPr>
            <a:solidFill>
              <a:schemeClr val="accent2"/>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Chart'!$C$2:$C$154</c:f>
              <c:numCache>
                <c:formatCode>General</c:formatCode>
                <c:ptCount val="152"/>
                <c:pt idx="0">
                  <c:v>6250.7</c:v>
                </c:pt>
                <c:pt idx="1">
                  <c:v>6267.5</c:v>
                </c:pt>
                <c:pt idx="2">
                  <c:v>6296.2</c:v>
                </c:pt>
                <c:pt idx="3">
                  <c:v>6310.2</c:v>
                </c:pt>
                <c:pt idx="4">
                  <c:v>6328.7</c:v>
                </c:pt>
                <c:pt idx="5">
                  <c:v>6356.5</c:v>
                </c:pt>
                <c:pt idx="6">
                  <c:v>6374.3</c:v>
                </c:pt>
                <c:pt idx="7">
                  <c:v>6390.7</c:v>
                </c:pt>
                <c:pt idx="8">
                  <c:v>6400.3</c:v>
                </c:pt>
                <c:pt idx="9">
                  <c:v>6398.8</c:v>
                </c:pt>
                <c:pt idx="10">
                  <c:v>6424.9</c:v>
                </c:pt>
                <c:pt idx="11">
                  <c:v>6442</c:v>
                </c:pt>
                <c:pt idx="12">
                  <c:v>6432.7</c:v>
                </c:pt>
                <c:pt idx="13">
                  <c:v>6469</c:v>
                </c:pt>
                <c:pt idx="14">
                  <c:v>6491.6</c:v>
                </c:pt>
                <c:pt idx="15">
                  <c:v>6496.1</c:v>
                </c:pt>
                <c:pt idx="16">
                  <c:v>6521.1</c:v>
                </c:pt>
                <c:pt idx="17">
                  <c:v>6516.6</c:v>
                </c:pt>
                <c:pt idx="18">
                  <c:v>6534.9</c:v>
                </c:pt>
                <c:pt idx="19">
                  <c:v>6536.2</c:v>
                </c:pt>
                <c:pt idx="20">
                  <c:v>6552.5</c:v>
                </c:pt>
                <c:pt idx="21">
                  <c:v>6579.9</c:v>
                </c:pt>
                <c:pt idx="22">
                  <c:v>6589.6</c:v>
                </c:pt>
                <c:pt idx="23">
                  <c:v>6599</c:v>
                </c:pt>
                <c:pt idx="24">
                  <c:v>6613.7</c:v>
                </c:pt>
                <c:pt idx="25">
                  <c:v>6630</c:v>
                </c:pt>
                <c:pt idx="26">
                  <c:v>6627.8</c:v>
                </c:pt>
                <c:pt idx="27">
                  <c:v>6647.9</c:v>
                </c:pt>
                <c:pt idx="28">
                  <c:v>6638.2</c:v>
                </c:pt>
                <c:pt idx="29">
                  <c:v>6648.6</c:v>
                </c:pt>
                <c:pt idx="30">
                  <c:v>6658</c:v>
                </c:pt>
                <c:pt idx="31">
                  <c:v>6690.1</c:v>
                </c:pt>
                <c:pt idx="32">
                  <c:v>6672.2</c:v>
                </c:pt>
                <c:pt idx="33">
                  <c:v>6669.3</c:v>
                </c:pt>
                <c:pt idx="34">
                  <c:v>6690.6</c:v>
                </c:pt>
                <c:pt idx="35">
                  <c:v>6690.8</c:v>
                </c:pt>
                <c:pt idx="36">
                  <c:v>6704.9</c:v>
                </c:pt>
                <c:pt idx="37">
                  <c:v>6719.6</c:v>
                </c:pt>
                <c:pt idx="38">
                  <c:v>6707</c:v>
                </c:pt>
                <c:pt idx="39">
                  <c:v>6717.4</c:v>
                </c:pt>
                <c:pt idx="40">
                  <c:v>6714.6</c:v>
                </c:pt>
                <c:pt idx="41">
                  <c:v>6714.4</c:v>
                </c:pt>
                <c:pt idx="42">
                  <c:v>6712.6</c:v>
                </c:pt>
                <c:pt idx="43">
                  <c:v>6699.1</c:v>
                </c:pt>
                <c:pt idx="44">
                  <c:v>6712.5</c:v>
                </c:pt>
                <c:pt idx="45">
                  <c:v>6711.8</c:v>
                </c:pt>
                <c:pt idx="46">
                  <c:v>6706.5</c:v>
                </c:pt>
                <c:pt idx="47">
                  <c:v>6682.6</c:v>
                </c:pt>
                <c:pt idx="48">
                  <c:v>6679.5</c:v>
                </c:pt>
                <c:pt idx="49">
                  <c:v>6653.3</c:v>
                </c:pt>
                <c:pt idx="50">
                  <c:v>6654.8</c:v>
                </c:pt>
                <c:pt idx="51">
                  <c:v>6650.7</c:v>
                </c:pt>
                <c:pt idx="52">
                  <c:v>6635</c:v>
                </c:pt>
                <c:pt idx="53">
                  <c:v>6632.8</c:v>
                </c:pt>
                <c:pt idx="54">
                  <c:v>6635.1</c:v>
                </c:pt>
                <c:pt idx="55">
                  <c:v>6647.2</c:v>
                </c:pt>
                <c:pt idx="56">
                  <c:v>6645.7</c:v>
                </c:pt>
                <c:pt idx="57">
                  <c:v>6651</c:v>
                </c:pt>
                <c:pt idx="58">
                  <c:v>6632.7</c:v>
                </c:pt>
                <c:pt idx="59">
                  <c:v>6664.4</c:v>
                </c:pt>
                <c:pt idx="60">
                  <c:v>6659.6</c:v>
                </c:pt>
                <c:pt idx="61">
                  <c:v>6676.6</c:v>
                </c:pt>
                <c:pt idx="62">
                  <c:v>6675.6</c:v>
                </c:pt>
                <c:pt idx="63">
                  <c:v>6691.7</c:v>
                </c:pt>
                <c:pt idx="64">
                  <c:v>6716.1</c:v>
                </c:pt>
                <c:pt idx="65">
                  <c:v>6723.2</c:v>
                </c:pt>
                <c:pt idx="66">
                  <c:v>6730.7</c:v>
                </c:pt>
                <c:pt idx="67">
                  <c:v>6748.8</c:v>
                </c:pt>
                <c:pt idx="68">
                  <c:v>6752.5</c:v>
                </c:pt>
                <c:pt idx="69">
                  <c:v>6765.6</c:v>
                </c:pt>
                <c:pt idx="70">
                  <c:v>6790</c:v>
                </c:pt>
                <c:pt idx="71">
                  <c:v>6801.3</c:v>
                </c:pt>
                <c:pt idx="72">
                  <c:v>6799.5</c:v>
                </c:pt>
                <c:pt idx="73">
                  <c:v>6807.3</c:v>
                </c:pt>
                <c:pt idx="74">
                  <c:v>6829.2</c:v>
                </c:pt>
                <c:pt idx="75">
                  <c:v>6825.3</c:v>
                </c:pt>
                <c:pt idx="76">
                  <c:v>6841.5</c:v>
                </c:pt>
                <c:pt idx="77">
                  <c:v>6850.9</c:v>
                </c:pt>
                <c:pt idx="78">
                  <c:v>6870.9</c:v>
                </c:pt>
                <c:pt idx="79">
                  <c:v>6876.7</c:v>
                </c:pt>
                <c:pt idx="80">
                  <c:v>6882.4</c:v>
                </c:pt>
                <c:pt idx="81">
                  <c:v>6880</c:v>
                </c:pt>
                <c:pt idx="82">
                  <c:v>6876.6</c:v>
                </c:pt>
                <c:pt idx="83">
                  <c:v>6876.6</c:v>
                </c:pt>
                <c:pt idx="84">
                  <c:v>6887.9</c:v>
                </c:pt>
                <c:pt idx="85">
                  <c:v>6911.1</c:v>
                </c:pt>
                <c:pt idx="86">
                  <c:v>6895.1</c:v>
                </c:pt>
                <c:pt idx="87">
                  <c:v>6905</c:v>
                </c:pt>
                <c:pt idx="88">
                  <c:v>6906.5</c:v>
                </c:pt>
                <c:pt idx="89">
                  <c:v>6906.4</c:v>
                </c:pt>
                <c:pt idx="90">
                  <c:v>6920</c:v>
                </c:pt>
                <c:pt idx="91">
                  <c:v>6896.3</c:v>
                </c:pt>
                <c:pt idx="92">
                  <c:v>6912.9</c:v>
                </c:pt>
                <c:pt idx="93">
                  <c:v>6913.4</c:v>
                </c:pt>
                <c:pt idx="94">
                  <c:v>6922.4</c:v>
                </c:pt>
                <c:pt idx="95">
                  <c:v>6920.4</c:v>
                </c:pt>
                <c:pt idx="96">
                  <c:v>6910.2</c:v>
                </c:pt>
                <c:pt idx="97">
                  <c:v>6916.1</c:v>
                </c:pt>
                <c:pt idx="98">
                  <c:v>6929.5</c:v>
                </c:pt>
                <c:pt idx="99">
                  <c:v>6921.9</c:v>
                </c:pt>
                <c:pt idx="100">
                  <c:v>6927.1</c:v>
                </c:pt>
                <c:pt idx="101">
                  <c:v>6937.9</c:v>
                </c:pt>
                <c:pt idx="102">
                  <c:v>6933.5</c:v>
                </c:pt>
                <c:pt idx="103">
                  <c:v>6956.2</c:v>
                </c:pt>
                <c:pt idx="104">
                  <c:v>6966.8</c:v>
                </c:pt>
                <c:pt idx="105">
                  <c:v>6981.3</c:v>
                </c:pt>
                <c:pt idx="106">
                  <c:v>7015.7</c:v>
                </c:pt>
                <c:pt idx="107">
                  <c:v>7019.9</c:v>
                </c:pt>
                <c:pt idx="108">
                  <c:v>7028.6</c:v>
                </c:pt>
                <c:pt idx="109">
                  <c:v>7029.6</c:v>
                </c:pt>
                <c:pt idx="110">
                  <c:v>7047.7</c:v>
                </c:pt>
                <c:pt idx="111">
                  <c:v>7055</c:v>
                </c:pt>
                <c:pt idx="112">
                  <c:v>7069.8</c:v>
                </c:pt>
                <c:pt idx="113">
                  <c:v>7092.1</c:v>
                </c:pt>
                <c:pt idx="114">
                  <c:v>7101.6</c:v>
                </c:pt>
                <c:pt idx="115">
                  <c:v>7143.4</c:v>
                </c:pt>
                <c:pt idx="116">
                  <c:v>7162.8</c:v>
                </c:pt>
                <c:pt idx="117">
                  <c:v>7201.1</c:v>
                </c:pt>
                <c:pt idx="118">
                  <c:v>7219.8</c:v>
                </c:pt>
                <c:pt idx="119">
                  <c:v>7235.1</c:v>
                </c:pt>
                <c:pt idx="120">
                  <c:v>7261.3</c:v>
                </c:pt>
                <c:pt idx="121">
                  <c:v>7289.6</c:v>
                </c:pt>
                <c:pt idx="122">
                  <c:v>7288</c:v>
                </c:pt>
                <c:pt idx="123">
                  <c:v>7309.9</c:v>
                </c:pt>
                <c:pt idx="124">
                  <c:v>7321.9</c:v>
                </c:pt>
                <c:pt idx="125">
                  <c:v>7329.8</c:v>
                </c:pt>
                <c:pt idx="126">
                  <c:v>7338.2</c:v>
                </c:pt>
                <c:pt idx="127">
                  <c:v>7355.3</c:v>
                </c:pt>
                <c:pt idx="128">
                  <c:v>7376.5</c:v>
                </c:pt>
                <c:pt idx="129">
                  <c:v>7396.6</c:v>
                </c:pt>
                <c:pt idx="130">
                  <c:v>7398.2</c:v>
                </c:pt>
                <c:pt idx="131">
                  <c:v>7416.2</c:v>
                </c:pt>
                <c:pt idx="132">
                  <c:v>7420.4</c:v>
                </c:pt>
                <c:pt idx="133">
                  <c:v>7444.9</c:v>
                </c:pt>
                <c:pt idx="134">
                  <c:v>7438.8</c:v>
                </c:pt>
                <c:pt idx="135">
                  <c:v>7469.5</c:v>
                </c:pt>
                <c:pt idx="136">
                  <c:v>7482.9</c:v>
                </c:pt>
                <c:pt idx="137">
                  <c:v>7504.9</c:v>
                </c:pt>
                <c:pt idx="138">
                  <c:v>7514.1</c:v>
                </c:pt>
                <c:pt idx="139">
                  <c:v>7532.4</c:v>
                </c:pt>
                <c:pt idx="140">
                  <c:v>7558.3</c:v>
                </c:pt>
                <c:pt idx="141">
                  <c:v>7554.6</c:v>
                </c:pt>
                <c:pt idx="142">
                  <c:v>7575.4</c:v>
                </c:pt>
                <c:pt idx="143">
                  <c:v>7591.4</c:v>
                </c:pt>
                <c:pt idx="144">
                  <c:v>7601.8</c:v>
                </c:pt>
                <c:pt idx="145">
                  <c:v>7606.3</c:v>
                </c:pt>
                <c:pt idx="146">
                  <c:v>7655</c:v>
                </c:pt>
                <c:pt idx="147">
                  <c:v>7650.8</c:v>
                </c:pt>
                <c:pt idx="148">
                  <c:v>7666.2</c:v>
                </c:pt>
                <c:pt idx="149">
                  <c:v>7676.3</c:v>
                </c:pt>
                <c:pt idx="150">
                  <c:v>7687</c:v>
                </c:pt>
                <c:pt idx="151">
                  <c:v>7696.2</c:v>
                </c:pt>
              </c:numCache>
            </c:numRef>
          </c:val>
        </c:ser>
        <c:ser>
          <c:idx val="2"/>
          <c:order val="2"/>
          <c:tx>
            <c:strRef>
              <c:f>'Monthly Pivot Chart'!$D$1</c:f>
              <c:strCache>
                <c:ptCount val="1"/>
                <c:pt idx="0">
                  <c:v>Sum of NonDurable Goods</c:v>
                </c:pt>
              </c:strCache>
            </c:strRef>
          </c:tx>
          <c:spPr>
            <a:solidFill>
              <a:schemeClr val="accent3"/>
            </a:solidFill>
            <a:ln>
              <a:noFill/>
            </a:ln>
            <a:effectLst/>
          </c:spPr>
          <c:invertIfNegative val="0"/>
          <c:cat>
            <c:strRef>
              <c:f>'Monthly Pivot Chart'!$A$2:$A$154</c:f>
              <c:strCache>
                <c:ptCount val="152"/>
                <c:pt idx="0">
                  <c:v>2005-01-01</c:v>
                </c:pt>
                <c:pt idx="1">
                  <c:v>2005-02-01</c:v>
                </c:pt>
                <c:pt idx="2">
                  <c:v>2005-03-01</c:v>
                </c:pt>
                <c:pt idx="3">
                  <c:v>2005-04-01</c:v>
                </c:pt>
                <c:pt idx="4">
                  <c:v>2005-05-01</c:v>
                </c:pt>
                <c:pt idx="5">
                  <c:v>2005-06-01</c:v>
                </c:pt>
                <c:pt idx="6">
                  <c:v>2005-07-01</c:v>
                </c:pt>
                <c:pt idx="7">
                  <c:v>2005-08-01</c:v>
                </c:pt>
                <c:pt idx="8">
                  <c:v>2005-09-01</c:v>
                </c:pt>
                <c:pt idx="9">
                  <c:v>2005-10-01</c:v>
                </c:pt>
                <c:pt idx="10">
                  <c:v>2005-11-01</c:v>
                </c:pt>
                <c:pt idx="11">
                  <c:v>2005-12-01</c:v>
                </c:pt>
                <c:pt idx="12">
                  <c:v>2006-01-01</c:v>
                </c:pt>
                <c:pt idx="13">
                  <c:v>2006-02-01</c:v>
                </c:pt>
                <c:pt idx="14">
                  <c:v>2006-03-01</c:v>
                </c:pt>
                <c:pt idx="15">
                  <c:v>2006-04-01</c:v>
                </c:pt>
                <c:pt idx="16">
                  <c:v>2006-05-01</c:v>
                </c:pt>
                <c:pt idx="17">
                  <c:v>2006-06-01</c:v>
                </c:pt>
                <c:pt idx="18">
                  <c:v>2006-07-01</c:v>
                </c:pt>
                <c:pt idx="19">
                  <c:v>2006-08-01</c:v>
                </c:pt>
                <c:pt idx="20">
                  <c:v>2006-09-01</c:v>
                </c:pt>
                <c:pt idx="21">
                  <c:v>2006-10-01</c:v>
                </c:pt>
                <c:pt idx="22">
                  <c:v>2006-11-01</c:v>
                </c:pt>
                <c:pt idx="23">
                  <c:v>2006-12-01</c:v>
                </c:pt>
                <c:pt idx="24">
                  <c:v>2007-01-01</c:v>
                </c:pt>
                <c:pt idx="25">
                  <c:v>2007-02-01</c:v>
                </c:pt>
                <c:pt idx="26">
                  <c:v>2007-03-01</c:v>
                </c:pt>
                <c:pt idx="27">
                  <c:v>2007-04-01</c:v>
                </c:pt>
                <c:pt idx="28">
                  <c:v>2007-05-01</c:v>
                </c:pt>
                <c:pt idx="29">
                  <c:v>2007-06-01</c:v>
                </c:pt>
                <c:pt idx="30">
                  <c:v>2007-07-01</c:v>
                </c:pt>
                <c:pt idx="31">
                  <c:v>2007-08-01</c:v>
                </c:pt>
                <c:pt idx="32">
                  <c:v>2007-09-01</c:v>
                </c:pt>
                <c:pt idx="33">
                  <c:v>2007-10-01</c:v>
                </c:pt>
                <c:pt idx="34">
                  <c:v>2007-11-01</c:v>
                </c:pt>
                <c:pt idx="35">
                  <c:v>2007-12-01</c:v>
                </c:pt>
                <c:pt idx="36">
                  <c:v>2008-01-01</c:v>
                </c:pt>
                <c:pt idx="37">
                  <c:v>2008-02-01</c:v>
                </c:pt>
                <c:pt idx="38">
                  <c:v>2008-03-01</c:v>
                </c:pt>
                <c:pt idx="39">
                  <c:v>2008-04-01</c:v>
                </c:pt>
                <c:pt idx="40">
                  <c:v>2008-05-01</c:v>
                </c:pt>
                <c:pt idx="41">
                  <c:v>2008-06-01</c:v>
                </c:pt>
                <c:pt idx="42">
                  <c:v>2008-07-01</c:v>
                </c:pt>
                <c:pt idx="43">
                  <c:v>2008-08-01</c:v>
                </c:pt>
                <c:pt idx="44">
                  <c:v>2008-09-01</c:v>
                </c:pt>
                <c:pt idx="45">
                  <c:v>2008-10-01</c:v>
                </c:pt>
                <c:pt idx="46">
                  <c:v>2008-11-01</c:v>
                </c:pt>
                <c:pt idx="47">
                  <c:v>2008-12-01</c:v>
                </c:pt>
                <c:pt idx="48">
                  <c:v>2009-01-01</c:v>
                </c:pt>
                <c:pt idx="49">
                  <c:v>2009-02-01</c:v>
                </c:pt>
                <c:pt idx="50">
                  <c:v>2009-03-01</c:v>
                </c:pt>
                <c:pt idx="51">
                  <c:v>2009-04-01</c:v>
                </c:pt>
                <c:pt idx="52">
                  <c:v>2009-05-01</c:v>
                </c:pt>
                <c:pt idx="53">
                  <c:v>2009-06-01</c:v>
                </c:pt>
                <c:pt idx="54">
                  <c:v>2009-07-01</c:v>
                </c:pt>
                <c:pt idx="55">
                  <c:v>2009-08-01</c:v>
                </c:pt>
                <c:pt idx="56">
                  <c:v>2009-09-01</c:v>
                </c:pt>
                <c:pt idx="57">
                  <c:v>2009-10-01</c:v>
                </c:pt>
                <c:pt idx="58">
                  <c:v>2009-11-01</c:v>
                </c:pt>
                <c:pt idx="59">
                  <c:v>2009-12-01</c:v>
                </c:pt>
                <c:pt idx="60">
                  <c:v>2010-01-01</c:v>
                </c:pt>
                <c:pt idx="61">
                  <c:v>2010-02-01</c:v>
                </c:pt>
                <c:pt idx="62">
                  <c:v>2010-03-01</c:v>
                </c:pt>
                <c:pt idx="63">
                  <c:v>2010-04-01</c:v>
                </c:pt>
                <c:pt idx="64">
                  <c:v>2010-05-01</c:v>
                </c:pt>
                <c:pt idx="65">
                  <c:v>2010-06-01</c:v>
                </c:pt>
                <c:pt idx="66">
                  <c:v>2010-07-01</c:v>
                </c:pt>
                <c:pt idx="67">
                  <c:v>2010-08-01</c:v>
                </c:pt>
                <c:pt idx="68">
                  <c:v>2010-09-01</c:v>
                </c:pt>
                <c:pt idx="69">
                  <c:v>2010-10-01</c:v>
                </c:pt>
                <c:pt idx="70">
                  <c:v>2010-11-01</c:v>
                </c:pt>
                <c:pt idx="71">
                  <c:v>2010-12-01</c:v>
                </c:pt>
                <c:pt idx="72">
                  <c:v>2011-01-01</c:v>
                </c:pt>
                <c:pt idx="73">
                  <c:v>2011-02-01</c:v>
                </c:pt>
                <c:pt idx="74">
                  <c:v>2011-03-01</c:v>
                </c:pt>
                <c:pt idx="75">
                  <c:v>2011-04-01</c:v>
                </c:pt>
                <c:pt idx="76">
                  <c:v>2011-05-01</c:v>
                </c:pt>
                <c:pt idx="77">
                  <c:v>2011-06-01</c:v>
                </c:pt>
                <c:pt idx="78">
                  <c:v>2011-07-01</c:v>
                </c:pt>
                <c:pt idx="79">
                  <c:v>2011-08-01</c:v>
                </c:pt>
                <c:pt idx="80">
                  <c:v>2011-09-01</c:v>
                </c:pt>
                <c:pt idx="81">
                  <c:v>2011-10-01</c:v>
                </c:pt>
                <c:pt idx="82">
                  <c:v>2011-11-01</c:v>
                </c:pt>
                <c:pt idx="83">
                  <c:v>2011-12-01</c:v>
                </c:pt>
                <c:pt idx="84">
                  <c:v>2012-01-01</c:v>
                </c:pt>
                <c:pt idx="85">
                  <c:v>2012-02-01</c:v>
                </c:pt>
                <c:pt idx="86">
                  <c:v>2012-03-01</c:v>
                </c:pt>
                <c:pt idx="87">
                  <c:v>2012-04-01</c:v>
                </c:pt>
                <c:pt idx="88">
                  <c:v>2012-05-01</c:v>
                </c:pt>
                <c:pt idx="89">
                  <c:v>2012-06-01</c:v>
                </c:pt>
                <c:pt idx="90">
                  <c:v>2012-07-01</c:v>
                </c:pt>
                <c:pt idx="91">
                  <c:v>2012-08-01</c:v>
                </c:pt>
                <c:pt idx="92">
                  <c:v>2012-09-01</c:v>
                </c:pt>
                <c:pt idx="93">
                  <c:v>2012-10-01</c:v>
                </c:pt>
                <c:pt idx="94">
                  <c:v>2012-11-01</c:v>
                </c:pt>
                <c:pt idx="95">
                  <c:v>2012-12-01</c:v>
                </c:pt>
                <c:pt idx="96">
                  <c:v>2013-01-01</c:v>
                </c:pt>
                <c:pt idx="97">
                  <c:v>2013-02-01</c:v>
                </c:pt>
                <c:pt idx="98">
                  <c:v>2013-03-01</c:v>
                </c:pt>
                <c:pt idx="99">
                  <c:v>2013-04-01</c:v>
                </c:pt>
                <c:pt idx="100">
                  <c:v>2013-05-01</c:v>
                </c:pt>
                <c:pt idx="101">
                  <c:v>2013-06-01</c:v>
                </c:pt>
                <c:pt idx="102">
                  <c:v>2013-07-01</c:v>
                </c:pt>
                <c:pt idx="103">
                  <c:v>2013-08-01</c:v>
                </c:pt>
                <c:pt idx="104">
                  <c:v>2013-09-01</c:v>
                </c:pt>
                <c:pt idx="105">
                  <c:v>2013-10-01</c:v>
                </c:pt>
                <c:pt idx="106">
                  <c:v>2013-11-01</c:v>
                </c:pt>
                <c:pt idx="107">
                  <c:v>2013-12-01</c:v>
                </c:pt>
                <c:pt idx="108">
                  <c:v>2014-01-01</c:v>
                </c:pt>
                <c:pt idx="109">
                  <c:v>2014-02-01</c:v>
                </c:pt>
                <c:pt idx="110">
                  <c:v>2014-03-01</c:v>
                </c:pt>
                <c:pt idx="111">
                  <c:v>2014-04-01</c:v>
                </c:pt>
                <c:pt idx="112">
                  <c:v>2014-05-01</c:v>
                </c:pt>
                <c:pt idx="113">
                  <c:v>2014-06-01</c:v>
                </c:pt>
                <c:pt idx="114">
                  <c:v>2014-07-01</c:v>
                </c:pt>
                <c:pt idx="115">
                  <c:v>2014-08-01</c:v>
                </c:pt>
                <c:pt idx="116">
                  <c:v>2014-09-01</c:v>
                </c:pt>
                <c:pt idx="117">
                  <c:v>2014-10-01</c:v>
                </c:pt>
                <c:pt idx="118">
                  <c:v>2014-11-01</c:v>
                </c:pt>
                <c:pt idx="119">
                  <c:v>2014-12-01</c:v>
                </c:pt>
                <c:pt idx="120">
                  <c:v>2015-01-01</c:v>
                </c:pt>
                <c:pt idx="121">
                  <c:v>2015-02-01</c:v>
                </c:pt>
                <c:pt idx="122">
                  <c:v>2015-03-01</c:v>
                </c:pt>
                <c:pt idx="123">
                  <c:v>2015-04-01</c:v>
                </c:pt>
                <c:pt idx="124">
                  <c:v>2015-05-01</c:v>
                </c:pt>
                <c:pt idx="125">
                  <c:v>2015-06-01</c:v>
                </c:pt>
                <c:pt idx="126">
                  <c:v>2015-07-01</c:v>
                </c:pt>
                <c:pt idx="127">
                  <c:v>2015-08-01</c:v>
                </c:pt>
                <c:pt idx="128">
                  <c:v>2015-09-01</c:v>
                </c:pt>
                <c:pt idx="129">
                  <c:v>2015-10-01</c:v>
                </c:pt>
                <c:pt idx="130">
                  <c:v>2015-11-01</c:v>
                </c:pt>
                <c:pt idx="131">
                  <c:v>2015-12-01</c:v>
                </c:pt>
                <c:pt idx="132">
                  <c:v>2016-01-01</c:v>
                </c:pt>
                <c:pt idx="133">
                  <c:v>2016-02-01</c:v>
                </c:pt>
                <c:pt idx="134">
                  <c:v>2016-03-01</c:v>
                </c:pt>
                <c:pt idx="135">
                  <c:v>2016-04-01</c:v>
                </c:pt>
                <c:pt idx="136">
                  <c:v>2016-05-01</c:v>
                </c:pt>
                <c:pt idx="137">
                  <c:v>2016-06-01</c:v>
                </c:pt>
                <c:pt idx="138">
                  <c:v>2016-07-01</c:v>
                </c:pt>
                <c:pt idx="139">
                  <c:v>2016-08-01</c:v>
                </c:pt>
                <c:pt idx="140">
                  <c:v>2016-09-01</c:v>
                </c:pt>
                <c:pt idx="141">
                  <c:v>2016-10-01</c:v>
                </c:pt>
                <c:pt idx="142">
                  <c:v>2016-11-01</c:v>
                </c:pt>
                <c:pt idx="143">
                  <c:v>2016-12-01</c:v>
                </c:pt>
                <c:pt idx="144">
                  <c:v>2017-01-01</c:v>
                </c:pt>
                <c:pt idx="145">
                  <c:v>2017-02-01</c:v>
                </c:pt>
                <c:pt idx="146">
                  <c:v>2017-03-01</c:v>
                </c:pt>
                <c:pt idx="147">
                  <c:v>2017-04-01</c:v>
                </c:pt>
                <c:pt idx="148">
                  <c:v>2017-05-01</c:v>
                </c:pt>
                <c:pt idx="149">
                  <c:v>2017-06-01</c:v>
                </c:pt>
                <c:pt idx="150">
                  <c:v>2017-07-01</c:v>
                </c:pt>
                <c:pt idx="151">
                  <c:v>2017-08-01</c:v>
                </c:pt>
              </c:strCache>
            </c:strRef>
          </c:cat>
          <c:val>
            <c:numRef>
              <c:f>'Monthly Pivot Chart'!$D$2:$D$154</c:f>
              <c:numCache>
                <c:formatCode>General</c:formatCode>
                <c:ptCount val="152"/>
                <c:pt idx="0">
                  <c:v>2115.1999999999998</c:v>
                </c:pt>
                <c:pt idx="1">
                  <c:v>2122.9</c:v>
                </c:pt>
                <c:pt idx="2">
                  <c:v>2104</c:v>
                </c:pt>
                <c:pt idx="3">
                  <c:v>2127.3000000000002</c:v>
                </c:pt>
                <c:pt idx="4">
                  <c:v>2116.1</c:v>
                </c:pt>
                <c:pt idx="5">
                  <c:v>2126.1999999999998</c:v>
                </c:pt>
                <c:pt idx="6">
                  <c:v>2122.6999999999998</c:v>
                </c:pt>
                <c:pt idx="7">
                  <c:v>2137.9</c:v>
                </c:pt>
                <c:pt idx="8">
                  <c:v>2123.1</c:v>
                </c:pt>
                <c:pt idx="9">
                  <c:v>2159.1999999999998</c:v>
                </c:pt>
                <c:pt idx="10">
                  <c:v>2164.1999999999998</c:v>
                </c:pt>
                <c:pt idx="11">
                  <c:v>2169.1999999999998</c:v>
                </c:pt>
                <c:pt idx="12">
                  <c:v>2177.1999999999998</c:v>
                </c:pt>
                <c:pt idx="13">
                  <c:v>2190.1</c:v>
                </c:pt>
                <c:pt idx="14">
                  <c:v>2179</c:v>
                </c:pt>
                <c:pt idx="15">
                  <c:v>2190.8000000000002</c:v>
                </c:pt>
                <c:pt idx="16">
                  <c:v>2190.3000000000002</c:v>
                </c:pt>
                <c:pt idx="17">
                  <c:v>2186.8000000000002</c:v>
                </c:pt>
                <c:pt idx="18">
                  <c:v>2198.4</c:v>
                </c:pt>
                <c:pt idx="19">
                  <c:v>2195</c:v>
                </c:pt>
                <c:pt idx="20">
                  <c:v>2207.4</c:v>
                </c:pt>
                <c:pt idx="21">
                  <c:v>2226.5</c:v>
                </c:pt>
                <c:pt idx="22">
                  <c:v>2230.5</c:v>
                </c:pt>
                <c:pt idx="23">
                  <c:v>2254</c:v>
                </c:pt>
                <c:pt idx="24">
                  <c:v>2243.8000000000002</c:v>
                </c:pt>
                <c:pt idx="25">
                  <c:v>2236.8000000000002</c:v>
                </c:pt>
                <c:pt idx="26">
                  <c:v>2244.1</c:v>
                </c:pt>
                <c:pt idx="27">
                  <c:v>2238.1</c:v>
                </c:pt>
                <c:pt idx="28">
                  <c:v>2237.4</c:v>
                </c:pt>
                <c:pt idx="29">
                  <c:v>2235.9</c:v>
                </c:pt>
                <c:pt idx="30">
                  <c:v>2248.5</c:v>
                </c:pt>
                <c:pt idx="31">
                  <c:v>2234.9</c:v>
                </c:pt>
                <c:pt idx="32">
                  <c:v>2237.1</c:v>
                </c:pt>
                <c:pt idx="33">
                  <c:v>2230.5</c:v>
                </c:pt>
                <c:pt idx="34">
                  <c:v>2240.6</c:v>
                </c:pt>
                <c:pt idx="35">
                  <c:v>2244.1</c:v>
                </c:pt>
                <c:pt idx="36">
                  <c:v>2232.3000000000002</c:v>
                </c:pt>
                <c:pt idx="37">
                  <c:v>2207.4</c:v>
                </c:pt>
                <c:pt idx="38">
                  <c:v>2238.8000000000002</c:v>
                </c:pt>
                <c:pt idx="39">
                  <c:v>2243.1</c:v>
                </c:pt>
                <c:pt idx="40">
                  <c:v>2243</c:v>
                </c:pt>
                <c:pt idx="41">
                  <c:v>2239.1999999999998</c:v>
                </c:pt>
                <c:pt idx="42">
                  <c:v>2228.1</c:v>
                </c:pt>
                <c:pt idx="43">
                  <c:v>2221.5</c:v>
                </c:pt>
                <c:pt idx="44">
                  <c:v>2186.9</c:v>
                </c:pt>
                <c:pt idx="45">
                  <c:v>2189.5</c:v>
                </c:pt>
                <c:pt idx="46">
                  <c:v>2180.3000000000002</c:v>
                </c:pt>
                <c:pt idx="47">
                  <c:v>2165.9</c:v>
                </c:pt>
                <c:pt idx="48">
                  <c:v>2179.9</c:v>
                </c:pt>
                <c:pt idx="49">
                  <c:v>2187.1999999999998</c:v>
                </c:pt>
                <c:pt idx="50">
                  <c:v>2173.4</c:v>
                </c:pt>
                <c:pt idx="51">
                  <c:v>2170</c:v>
                </c:pt>
                <c:pt idx="52">
                  <c:v>2169.6</c:v>
                </c:pt>
                <c:pt idx="53">
                  <c:v>2153.5</c:v>
                </c:pt>
                <c:pt idx="54">
                  <c:v>2164</c:v>
                </c:pt>
                <c:pt idx="55">
                  <c:v>2176.1</c:v>
                </c:pt>
                <c:pt idx="56">
                  <c:v>2177.4</c:v>
                </c:pt>
                <c:pt idx="57">
                  <c:v>2182.1999999999998</c:v>
                </c:pt>
                <c:pt idx="58">
                  <c:v>2177.3000000000002</c:v>
                </c:pt>
                <c:pt idx="59">
                  <c:v>2190.9</c:v>
                </c:pt>
                <c:pt idx="60">
                  <c:v>2193.1999999999998</c:v>
                </c:pt>
                <c:pt idx="61">
                  <c:v>2203.4</c:v>
                </c:pt>
                <c:pt idx="62">
                  <c:v>2208.3000000000002</c:v>
                </c:pt>
                <c:pt idx="63">
                  <c:v>2209.1</c:v>
                </c:pt>
                <c:pt idx="64">
                  <c:v>2209.9</c:v>
                </c:pt>
                <c:pt idx="65">
                  <c:v>2217.1999999999998</c:v>
                </c:pt>
                <c:pt idx="66">
                  <c:v>2208.9</c:v>
                </c:pt>
                <c:pt idx="67">
                  <c:v>2232.1</c:v>
                </c:pt>
                <c:pt idx="68">
                  <c:v>2237</c:v>
                </c:pt>
                <c:pt idx="69">
                  <c:v>2245.6</c:v>
                </c:pt>
                <c:pt idx="70">
                  <c:v>2260.1999999999998</c:v>
                </c:pt>
                <c:pt idx="71">
                  <c:v>2257.5</c:v>
                </c:pt>
                <c:pt idx="72">
                  <c:v>2266.4</c:v>
                </c:pt>
                <c:pt idx="73">
                  <c:v>2267.8000000000002</c:v>
                </c:pt>
                <c:pt idx="74">
                  <c:v>2261</c:v>
                </c:pt>
                <c:pt idx="75">
                  <c:v>2267.6</c:v>
                </c:pt>
                <c:pt idx="76">
                  <c:v>2258</c:v>
                </c:pt>
                <c:pt idx="77">
                  <c:v>2271.1999999999998</c:v>
                </c:pt>
                <c:pt idx="78">
                  <c:v>2264.3000000000002</c:v>
                </c:pt>
                <c:pt idx="79">
                  <c:v>2257.3000000000002</c:v>
                </c:pt>
                <c:pt idx="80">
                  <c:v>2257.6</c:v>
                </c:pt>
                <c:pt idx="81">
                  <c:v>2270</c:v>
                </c:pt>
                <c:pt idx="82">
                  <c:v>2263.6999999999998</c:v>
                </c:pt>
                <c:pt idx="83">
                  <c:v>2253.3000000000002</c:v>
                </c:pt>
                <c:pt idx="84">
                  <c:v>2269</c:v>
                </c:pt>
                <c:pt idx="85">
                  <c:v>2276.9</c:v>
                </c:pt>
                <c:pt idx="86">
                  <c:v>2275.6999999999998</c:v>
                </c:pt>
                <c:pt idx="87">
                  <c:v>2277.4</c:v>
                </c:pt>
                <c:pt idx="88">
                  <c:v>2279.8000000000002</c:v>
                </c:pt>
                <c:pt idx="89">
                  <c:v>2270.4</c:v>
                </c:pt>
                <c:pt idx="90">
                  <c:v>2279.9</c:v>
                </c:pt>
                <c:pt idx="91">
                  <c:v>2281.3000000000002</c:v>
                </c:pt>
                <c:pt idx="92">
                  <c:v>2282</c:v>
                </c:pt>
                <c:pt idx="93">
                  <c:v>2280</c:v>
                </c:pt>
                <c:pt idx="94">
                  <c:v>2275.4</c:v>
                </c:pt>
                <c:pt idx="95">
                  <c:v>2282.6</c:v>
                </c:pt>
                <c:pt idx="96">
                  <c:v>2301.6</c:v>
                </c:pt>
                <c:pt idx="97">
                  <c:v>2303.3000000000002</c:v>
                </c:pt>
                <c:pt idx="98">
                  <c:v>2296.1999999999998</c:v>
                </c:pt>
                <c:pt idx="99">
                  <c:v>2297.1</c:v>
                </c:pt>
                <c:pt idx="100">
                  <c:v>2310</c:v>
                </c:pt>
                <c:pt idx="101">
                  <c:v>2309.1</c:v>
                </c:pt>
                <c:pt idx="102">
                  <c:v>2319.9</c:v>
                </c:pt>
                <c:pt idx="103">
                  <c:v>2305.6</c:v>
                </c:pt>
                <c:pt idx="104">
                  <c:v>2332.1</c:v>
                </c:pt>
                <c:pt idx="105">
                  <c:v>2332</c:v>
                </c:pt>
                <c:pt idx="106">
                  <c:v>2338.6999999999998</c:v>
                </c:pt>
                <c:pt idx="107">
                  <c:v>2348.1</c:v>
                </c:pt>
                <c:pt idx="108">
                  <c:v>2336</c:v>
                </c:pt>
                <c:pt idx="109">
                  <c:v>2346.8000000000002</c:v>
                </c:pt>
                <c:pt idx="110">
                  <c:v>2351.8000000000002</c:v>
                </c:pt>
                <c:pt idx="111">
                  <c:v>2364.3000000000002</c:v>
                </c:pt>
                <c:pt idx="112">
                  <c:v>2357.9</c:v>
                </c:pt>
                <c:pt idx="113">
                  <c:v>2363.6999999999998</c:v>
                </c:pt>
                <c:pt idx="114">
                  <c:v>2372</c:v>
                </c:pt>
                <c:pt idx="115">
                  <c:v>2388.3000000000002</c:v>
                </c:pt>
                <c:pt idx="116">
                  <c:v>2377.8000000000002</c:v>
                </c:pt>
                <c:pt idx="117">
                  <c:v>2396.9</c:v>
                </c:pt>
                <c:pt idx="118">
                  <c:v>2408.1999999999998</c:v>
                </c:pt>
                <c:pt idx="119">
                  <c:v>2411.9</c:v>
                </c:pt>
                <c:pt idx="120">
                  <c:v>2417.1</c:v>
                </c:pt>
                <c:pt idx="121">
                  <c:v>2411.1</c:v>
                </c:pt>
                <c:pt idx="122">
                  <c:v>2432.4</c:v>
                </c:pt>
                <c:pt idx="123">
                  <c:v>2425.8000000000002</c:v>
                </c:pt>
                <c:pt idx="124">
                  <c:v>2439.9</c:v>
                </c:pt>
                <c:pt idx="125">
                  <c:v>2439.8000000000002</c:v>
                </c:pt>
                <c:pt idx="126">
                  <c:v>2453.3000000000002</c:v>
                </c:pt>
                <c:pt idx="127">
                  <c:v>2458</c:v>
                </c:pt>
                <c:pt idx="128">
                  <c:v>2466.5</c:v>
                </c:pt>
                <c:pt idx="129">
                  <c:v>2461</c:v>
                </c:pt>
                <c:pt idx="130">
                  <c:v>2471.3000000000002</c:v>
                </c:pt>
                <c:pt idx="131">
                  <c:v>2485.1999999999998</c:v>
                </c:pt>
                <c:pt idx="132">
                  <c:v>2482</c:v>
                </c:pt>
                <c:pt idx="133">
                  <c:v>2493.4</c:v>
                </c:pt>
                <c:pt idx="134">
                  <c:v>2490.5</c:v>
                </c:pt>
                <c:pt idx="135">
                  <c:v>2509</c:v>
                </c:pt>
                <c:pt idx="136">
                  <c:v>2518</c:v>
                </c:pt>
                <c:pt idx="137">
                  <c:v>2525.6</c:v>
                </c:pt>
                <c:pt idx="138">
                  <c:v>2514.1</c:v>
                </c:pt>
                <c:pt idx="139">
                  <c:v>2518.1999999999998</c:v>
                </c:pt>
                <c:pt idx="140">
                  <c:v>2521.4</c:v>
                </c:pt>
                <c:pt idx="141">
                  <c:v>2524.4</c:v>
                </c:pt>
                <c:pt idx="142">
                  <c:v>2535.4</c:v>
                </c:pt>
                <c:pt idx="143">
                  <c:v>2539.8000000000002</c:v>
                </c:pt>
                <c:pt idx="144">
                  <c:v>2537.8000000000002</c:v>
                </c:pt>
                <c:pt idx="145">
                  <c:v>2530</c:v>
                </c:pt>
                <c:pt idx="146">
                  <c:v>2552.6999999999998</c:v>
                </c:pt>
                <c:pt idx="147">
                  <c:v>2560.1</c:v>
                </c:pt>
                <c:pt idx="148">
                  <c:v>2572</c:v>
                </c:pt>
                <c:pt idx="149">
                  <c:v>2567.6</c:v>
                </c:pt>
                <c:pt idx="150">
                  <c:v>2566.4</c:v>
                </c:pt>
                <c:pt idx="151">
                  <c:v>2561</c:v>
                </c:pt>
              </c:numCache>
            </c:numRef>
          </c:val>
        </c:ser>
        <c:dLbls>
          <c:showLegendKey val="0"/>
          <c:showVal val="0"/>
          <c:showCatName val="0"/>
          <c:showSerName val="0"/>
          <c:showPercent val="0"/>
          <c:showBubbleSize val="0"/>
        </c:dLbls>
        <c:gapWidth val="150"/>
        <c:overlap val="100"/>
        <c:axId val="-1581239504"/>
        <c:axId val="-1581237872"/>
      </c:barChart>
      <c:catAx>
        <c:axId val="-158123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237872"/>
        <c:crosses val="autoZero"/>
        <c:auto val="1"/>
        <c:lblAlgn val="ctr"/>
        <c:lblOffset val="100"/>
        <c:noMultiLvlLbl val="0"/>
      </c:catAx>
      <c:valAx>
        <c:axId val="-1581237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239504"/>
        <c:crosses val="autoZero"/>
        <c:crossBetween val="between"/>
      </c:valAx>
      <c:spPr>
        <a:noFill/>
        <a:ln>
          <a:noFill/>
        </a:ln>
        <a:effectLst/>
      </c:spPr>
    </c:plotArea>
    <c:legend>
      <c:legendPos val="r"/>
      <c:layout>
        <c:manualLayout>
          <c:xMode val="edge"/>
          <c:yMode val="edge"/>
          <c:x val="5.8214412018598449E-2"/>
          <c:y val="3.5305711961403211E-2"/>
          <c:w val="0.17277207056325047"/>
          <c:h val="0.108800913493948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0.57701</cdr:x>
      <cdr:y>0.08833</cdr:y>
    </cdr:from>
    <cdr:to>
      <cdr:x>0.64743</cdr:x>
      <cdr:y>0.85095</cdr:y>
    </cdr:to>
    <cdr:sp macro="" textlink="">
      <cdr:nvSpPr>
        <cdr:cNvPr id="2" name="Rectangle 1"/>
        <cdr:cNvSpPr/>
      </cdr:nvSpPr>
      <cdr:spPr>
        <a:xfrm xmlns:a="http://schemas.openxmlformats.org/drawingml/2006/main">
          <a:off x="5135266" y="494522"/>
          <a:ext cx="626719" cy="4269408"/>
        </a:xfrm>
        <a:prstGeom xmlns:a="http://schemas.openxmlformats.org/drawingml/2006/main" prst="rect">
          <a:avLst/>
        </a:prstGeom>
        <a:solidFill xmlns:a="http://schemas.openxmlformats.org/drawingml/2006/main">
          <a:schemeClr val="accent3">
            <a:lumMod val="75000"/>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0.29725</cdr:x>
      <cdr:y>0.0854</cdr:y>
    </cdr:from>
    <cdr:to>
      <cdr:x>0.42337</cdr:x>
      <cdr:y>0.84833</cdr:y>
    </cdr:to>
    <cdr:sp macro="" textlink="">
      <cdr:nvSpPr>
        <cdr:cNvPr id="3" name="Rectangle 2"/>
        <cdr:cNvSpPr/>
      </cdr:nvSpPr>
      <cdr:spPr>
        <a:xfrm xmlns:a="http://schemas.openxmlformats.org/drawingml/2006/main">
          <a:off x="2645443" y="478097"/>
          <a:ext cx="1122451" cy="4271184"/>
        </a:xfrm>
        <a:prstGeom xmlns:a="http://schemas.openxmlformats.org/drawingml/2006/main" prst="rect">
          <a:avLst/>
        </a:prstGeom>
        <a:solidFill xmlns:a="http://schemas.openxmlformats.org/drawingml/2006/main">
          <a:schemeClr val="accent3">
            <a:lumMod val="75000"/>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567623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ed.stlouisfed.org/release/tables?rid=50&amp;eid=4881&amp;snid=490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ed.stlouisfed.org/series/PRS8500610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fred.stlouisfed.org/series/PRS84006111"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72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https://fred.stlouisfed.org/series/JTSJOL</a:t>
            </a:r>
          </a:p>
        </p:txBody>
      </p:sp>
      <p:sp>
        <p:nvSpPr>
          <p:cNvPr id="234" name="Shape 23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06338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lvl="0" rtl="0">
              <a:lnSpc>
                <a:spcPct val="122000"/>
              </a:lnSpc>
              <a:spcBef>
                <a:spcPts val="0"/>
              </a:spcBef>
              <a:buClr>
                <a:schemeClr val="dk1"/>
              </a:buClr>
              <a:buSzPct val="110000"/>
              <a:buFont typeface="Arial"/>
              <a:buNone/>
            </a:pPr>
            <a:r>
              <a:rPr lang="en-US" sz="1000">
                <a:highlight>
                  <a:srgbClr val="FFFFFF"/>
                </a:highlight>
                <a:latin typeface="Arial"/>
                <a:ea typeface="Arial"/>
                <a:cs typeface="Arial"/>
                <a:sym typeface="Arial"/>
              </a:rPr>
              <a:t>quits rate can serve as a measure of workers’ willingness or ability to leave jobs.</a:t>
            </a:r>
          </a:p>
          <a:p>
            <a:pPr marL="0" marR="0" lvl="0" indent="0" algn="l" rtl="0">
              <a:spcBef>
                <a:spcPts val="0"/>
              </a:spcBef>
              <a:buSzPct val="25000"/>
              <a:buNone/>
            </a:pPr>
            <a:endParaRPr/>
          </a:p>
        </p:txBody>
      </p:sp>
      <p:sp>
        <p:nvSpPr>
          <p:cNvPr id="242" name="Shape 242"/>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968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0" name="Shape 250"/>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429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44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THe recession </a:t>
            </a:r>
          </a:p>
        </p:txBody>
      </p:sp>
      <p:sp>
        <p:nvSpPr>
          <p:cNvPr id="267" name="Shape 26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220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u="sng">
                <a:solidFill>
                  <a:schemeClr val="hlink"/>
                </a:solidFill>
                <a:hlinkClick r:id="rId3"/>
              </a:rPr>
              <a:t>https://fred.stlouisfed.org/release/tables?rid=50&amp;eid=4881&amp;snid=4900</a:t>
            </a:r>
          </a:p>
          <a:p>
            <a:pPr marL="0" marR="0" lvl="0" indent="0" algn="l" rtl="0">
              <a:spcBef>
                <a:spcPts val="0"/>
              </a:spcBef>
              <a:buSzPct val="25000"/>
              <a:buNone/>
            </a:pPr>
            <a:r>
              <a:rPr lang="en-US"/>
              <a:t>https://www.bls.gov/news.release/empsit.t17.htm</a:t>
            </a:r>
          </a:p>
        </p:txBody>
      </p:sp>
      <p:sp>
        <p:nvSpPr>
          <p:cNvPr id="275" name="Shape 27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896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https://www.washingtonpost.com/news/storyline/wp/2014/08/01/the-little-known-fred-charts-that-reveal-the-state-of-the-u-s-economy/?utm_term=.edd023aeb382</a:t>
            </a:r>
          </a:p>
        </p:txBody>
      </p:sp>
      <p:sp>
        <p:nvSpPr>
          <p:cNvPr id="284" name="Shape 28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6132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Nonfarm seasonally adjusted</a:t>
            </a:r>
          </a:p>
        </p:txBody>
      </p:sp>
      <p:sp>
        <p:nvSpPr>
          <p:cNvPr id="292" name="Shape 29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470341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u="sng">
                <a:solidFill>
                  <a:schemeClr val="hlink"/>
                </a:solidFill>
                <a:hlinkClick r:id="rId3"/>
              </a:rPr>
              <a:t>https://fred.stlouisfed.org/series/PRS85006102</a:t>
            </a:r>
          </a:p>
          <a:p>
            <a:pPr lvl="0">
              <a:spcBef>
                <a:spcPts val="0"/>
              </a:spcBef>
              <a:buNone/>
            </a:pPr>
            <a:r>
              <a:rPr lang="en-US" u="sng">
                <a:solidFill>
                  <a:schemeClr val="hlink"/>
                </a:solidFill>
                <a:hlinkClick r:id="rId4"/>
              </a:rPr>
              <a:t>https://fred.stlouisfed.org/series/PRS84006111</a:t>
            </a:r>
          </a:p>
          <a:p>
            <a:pPr lvl="0">
              <a:spcBef>
                <a:spcPts val="0"/>
              </a:spcBef>
              <a:buNone/>
            </a:pPr>
            <a:r>
              <a:rPr lang="en-US"/>
              <a:t>https://fred.stlouisfed.org/series/PRS85006092</a:t>
            </a:r>
          </a:p>
          <a:p>
            <a:pPr lvl="0">
              <a:spcBef>
                <a:spcPts val="0"/>
              </a:spcBef>
              <a:buNone/>
            </a:pPr>
            <a:endParaRPr/>
          </a:p>
          <a:p>
            <a:pPr lvl="0">
              <a:spcBef>
                <a:spcPts val="0"/>
              </a:spcBef>
              <a:buNone/>
            </a:pPr>
            <a:r>
              <a:rPr lang="en-US"/>
              <a:t>https://fredblog.stlouisfed.org/2014/11/measuring-labor-costs/?utm_source=series_page&amp;utm_medium=related_content&amp;utm_term=related_resources&amp;utm_campaign=fredblog</a:t>
            </a:r>
          </a:p>
        </p:txBody>
      </p:sp>
      <p:sp>
        <p:nvSpPr>
          <p:cNvPr id="300" name="Shape 30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366924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https://fred.stlouisfed.org/series/SFTPINDM114SFRBSF</a:t>
            </a:r>
          </a:p>
        </p:txBody>
      </p:sp>
      <p:sp>
        <p:nvSpPr>
          <p:cNvPr id="308" name="Shape 30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26160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9" name="Shape 1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41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sz="1450" b="1">
                <a:solidFill>
                  <a:srgbClr val="333333"/>
                </a:solidFill>
                <a:highlight>
                  <a:srgbClr val="F2F4DF"/>
                </a:highlight>
                <a:latin typeface="Verdana"/>
                <a:ea typeface="Verdana"/>
                <a:cs typeface="Verdana"/>
                <a:sym typeface="Verdana"/>
              </a:rPr>
              <a:t> Trade Balance: Goods and Services, Balance of Payments Basis</a:t>
            </a:r>
            <a:r>
              <a:rPr lang="en-US" sz="850" b="1">
                <a:solidFill>
                  <a:srgbClr val="666666"/>
                </a:solidFill>
                <a:highlight>
                  <a:srgbClr val="F2F4DF"/>
                </a:highlight>
                <a:latin typeface="Verdana"/>
                <a:ea typeface="Verdana"/>
                <a:cs typeface="Verdana"/>
                <a:sym typeface="Verdana"/>
              </a:rPr>
              <a:t> (BOPGSTB)</a:t>
            </a:r>
          </a:p>
        </p:txBody>
      </p:sp>
      <p:sp>
        <p:nvSpPr>
          <p:cNvPr id="316" name="Shape 31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333358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25" name="Shape 32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3478164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3969144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2557058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580943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399928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591956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119784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2426827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401367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5695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139376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extLst>
      <p:ext uri="{BB962C8B-B14F-4D97-AF65-F5344CB8AC3E}">
        <p14:creationId xmlns:p14="http://schemas.microsoft.com/office/powerpoint/2010/main" val="299454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341" name="Shape 34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extLst>
      <p:ext uri="{BB962C8B-B14F-4D97-AF65-F5344CB8AC3E}">
        <p14:creationId xmlns:p14="http://schemas.microsoft.com/office/powerpoint/2010/main" val="309924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0241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3" name="Shape 19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62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3" name="Shape 20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700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1" name="Shape 21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217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0" name="Shape 22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031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2503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Slide">
    <p:bg>
      <p:bgPr>
        <a:solidFill>
          <a:schemeClr val="lt1"/>
        </a:solidFill>
        <a:effectLst/>
      </p:bgPr>
    </p:bg>
    <p:spTree>
      <p:nvGrpSpPr>
        <p:cNvPr id="1" name="Shape 12"/>
        <p:cNvGrpSpPr/>
        <p:nvPr/>
      </p:nvGrpSpPr>
      <p:grpSpPr>
        <a:xfrm>
          <a:off x="0" y="0"/>
          <a:ext cx="0" cy="0"/>
          <a:chOff x="0" y="0"/>
          <a:chExt cx="0" cy="0"/>
        </a:xfrm>
      </p:grpSpPr>
      <p:pic>
        <p:nvPicPr>
          <p:cNvPr id="13" name="Shape 13" descr="CoverSlide_Footer_03.png"/>
          <p:cNvPicPr preferRelativeResize="0"/>
          <p:nvPr/>
        </p:nvPicPr>
        <p:blipFill rotWithShape="1">
          <a:blip r:embed="rId2">
            <a:alphaModFix/>
          </a:blip>
          <a:srcRect b="34327"/>
          <a:stretch/>
        </p:blipFill>
        <p:spPr>
          <a:xfrm>
            <a:off x="0" y="6477563"/>
            <a:ext cx="9144000" cy="384329"/>
          </a:xfrm>
          <a:prstGeom prst="rect">
            <a:avLst/>
          </a:prstGeom>
          <a:noFill/>
          <a:ln>
            <a:noFill/>
          </a:ln>
        </p:spPr>
      </p:pic>
      <p:sp>
        <p:nvSpPr>
          <p:cNvPr id="14" name="Shape 14"/>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nvGrpSpPr>
          <p:cNvPr id="15" name="Shape 15"/>
          <p:cNvGrpSpPr/>
          <p:nvPr/>
        </p:nvGrpSpPr>
        <p:grpSpPr>
          <a:xfrm>
            <a:off x="0" y="-31931"/>
            <a:ext cx="9144000" cy="137779"/>
            <a:chOff x="0" y="46656"/>
            <a:chExt cx="9144000" cy="137779"/>
          </a:xfrm>
        </p:grpSpPr>
        <p:sp>
          <p:nvSpPr>
            <p:cNvPr id="16" name="Shape 16"/>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7" name="Shape 17"/>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_8">
    <p:bg>
      <p:bgPr>
        <a:solidFill>
          <a:schemeClr val="lt1"/>
        </a:solidFill>
        <a:effectLst/>
      </p:bgPr>
    </p:bg>
    <p:spTree>
      <p:nvGrpSpPr>
        <p:cNvPr id="1" name="Shape 96"/>
        <p:cNvGrpSpPr/>
        <p:nvPr/>
      </p:nvGrpSpPr>
      <p:grpSpPr>
        <a:xfrm>
          <a:off x="0" y="0"/>
          <a:ext cx="0" cy="0"/>
          <a:chOff x="0" y="0"/>
          <a:chExt cx="0" cy="0"/>
        </a:xfrm>
      </p:grpSpPr>
      <p:pic>
        <p:nvPicPr>
          <p:cNvPr id="97" name="Shape 97"/>
          <p:cNvPicPr preferRelativeResize="0"/>
          <p:nvPr/>
        </p:nvPicPr>
        <p:blipFill rotWithShape="1">
          <a:blip r:embed="rId2">
            <a:alphaModFix/>
          </a:blip>
          <a:srcRect r="31212"/>
          <a:stretch/>
        </p:blipFill>
        <p:spPr>
          <a:xfrm>
            <a:off x="2800445" y="502252"/>
            <a:ext cx="6227013" cy="6032297"/>
          </a:xfrm>
          <a:prstGeom prst="rect">
            <a:avLst/>
          </a:prstGeom>
          <a:noFill/>
          <a:ln>
            <a:noFill/>
          </a:ln>
        </p:spPr>
      </p:pic>
      <p:sp>
        <p:nvSpPr>
          <p:cNvPr id="98" name="Shape 98"/>
          <p:cNvSpPr/>
          <p:nvPr/>
        </p:nvSpPr>
        <p:spPr>
          <a:xfrm>
            <a:off x="2060027" y="419493"/>
            <a:ext cx="7030331" cy="6183303"/>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08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99" name="Shape 99"/>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0" name="Shape 100"/>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01" name="Shape 101"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02" name="Shape 102"/>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03" name="Shape 103"/>
          <p:cNvGrpSpPr/>
          <p:nvPr/>
        </p:nvGrpSpPr>
        <p:grpSpPr>
          <a:xfrm>
            <a:off x="0" y="443448"/>
            <a:ext cx="9144000" cy="137779"/>
            <a:chOff x="0" y="46656"/>
            <a:chExt cx="9144000" cy="137779"/>
          </a:xfrm>
        </p:grpSpPr>
        <p:sp>
          <p:nvSpPr>
            <p:cNvPr id="104" name="Shape 104"/>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5" name="Shape 105"/>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6" name="Shape 106"/>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_9">
    <p:bg>
      <p:bgPr>
        <a:solidFill>
          <a:schemeClr val="lt1"/>
        </a:solidFill>
        <a:effectLst/>
      </p:bgPr>
    </p:bg>
    <p:spTree>
      <p:nvGrpSpPr>
        <p:cNvPr id="1" name="Shape 107"/>
        <p:cNvGrpSpPr/>
        <p:nvPr/>
      </p:nvGrpSpPr>
      <p:grpSpPr>
        <a:xfrm>
          <a:off x="0" y="0"/>
          <a:ext cx="0" cy="0"/>
          <a:chOff x="0" y="0"/>
          <a:chExt cx="0" cy="0"/>
        </a:xfrm>
      </p:grpSpPr>
      <p:pic>
        <p:nvPicPr>
          <p:cNvPr id="108" name="Shape 108" descr="http://www.businesskorea.co.kr/sites/default/files/field/image/standard%20and%20poor%20building.jpg"/>
          <p:cNvPicPr preferRelativeResize="0"/>
          <p:nvPr/>
        </p:nvPicPr>
        <p:blipFill rotWithShape="1">
          <a:blip r:embed="rId2">
            <a:alphaModFix/>
          </a:blip>
          <a:srcRect t="12305" r="11946" b="13429"/>
          <a:stretch/>
        </p:blipFill>
        <p:spPr>
          <a:xfrm>
            <a:off x="0" y="2059148"/>
            <a:ext cx="9144000" cy="4530298"/>
          </a:xfrm>
          <a:prstGeom prst="rect">
            <a:avLst/>
          </a:prstGeom>
          <a:noFill/>
          <a:ln>
            <a:noFill/>
          </a:ln>
        </p:spPr>
      </p:pic>
      <p:sp>
        <p:nvSpPr>
          <p:cNvPr id="109" name="Shape 109"/>
          <p:cNvSpPr/>
          <p:nvPr/>
        </p:nvSpPr>
        <p:spPr>
          <a:xfrm>
            <a:off x="38631" y="1985238"/>
            <a:ext cx="9074585" cy="4559330"/>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56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10" name="Shape 110"/>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1" name="Shape 111"/>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12" name="Shape 112"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13" name="Shape 113"/>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14" name="Shape 114"/>
          <p:cNvGrpSpPr/>
          <p:nvPr/>
        </p:nvGrpSpPr>
        <p:grpSpPr>
          <a:xfrm>
            <a:off x="0" y="443448"/>
            <a:ext cx="9144000" cy="137779"/>
            <a:chOff x="0" y="46656"/>
            <a:chExt cx="9144000" cy="137779"/>
          </a:xfrm>
        </p:grpSpPr>
        <p:sp>
          <p:nvSpPr>
            <p:cNvPr id="115" name="Shape 115"/>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6" name="Shape 116"/>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7" name="Shape 117"/>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_10">
    <p:bg>
      <p:bgPr>
        <a:solidFill>
          <a:schemeClr val="lt1"/>
        </a:solidFill>
        <a:effectLst/>
      </p:bgPr>
    </p:bg>
    <p:spTree>
      <p:nvGrpSpPr>
        <p:cNvPr id="1" name="Shape 118"/>
        <p:cNvGrpSpPr/>
        <p:nvPr/>
      </p:nvGrpSpPr>
      <p:grpSpPr>
        <a:xfrm>
          <a:off x="0" y="0"/>
          <a:ext cx="0" cy="0"/>
          <a:chOff x="0" y="0"/>
          <a:chExt cx="0" cy="0"/>
        </a:xfrm>
      </p:grpSpPr>
      <p:pic>
        <p:nvPicPr>
          <p:cNvPr id="119" name="Shape 119" descr="http://atheneum-partners.com/wp-content/uploads/Investment_Funds_Expert-Insights-marcel_blom.jpg"/>
          <p:cNvPicPr preferRelativeResize="0"/>
          <p:nvPr/>
        </p:nvPicPr>
        <p:blipFill rotWithShape="1">
          <a:blip r:embed="rId2">
            <a:alphaModFix/>
          </a:blip>
          <a:srcRect t="53652" r="32379"/>
          <a:stretch/>
        </p:blipFill>
        <p:spPr>
          <a:xfrm>
            <a:off x="45723" y="3426371"/>
            <a:ext cx="9098278" cy="3142959"/>
          </a:xfrm>
          <a:prstGeom prst="rect">
            <a:avLst/>
          </a:prstGeom>
          <a:noFill/>
          <a:ln>
            <a:noFill/>
          </a:ln>
        </p:spPr>
      </p:pic>
      <p:sp>
        <p:nvSpPr>
          <p:cNvPr id="120" name="Shape 120"/>
          <p:cNvSpPr/>
          <p:nvPr/>
        </p:nvSpPr>
        <p:spPr>
          <a:xfrm>
            <a:off x="18860" y="2995448"/>
            <a:ext cx="9074585" cy="4341749"/>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21" name="Shape 121"/>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2" name="Shape 122"/>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23" name="Shape 123"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24" name="Shape 124"/>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25" name="Shape 125"/>
          <p:cNvGrpSpPr/>
          <p:nvPr/>
        </p:nvGrpSpPr>
        <p:grpSpPr>
          <a:xfrm>
            <a:off x="0" y="443448"/>
            <a:ext cx="9144000" cy="137779"/>
            <a:chOff x="0" y="46656"/>
            <a:chExt cx="9144000" cy="137779"/>
          </a:xfrm>
        </p:grpSpPr>
        <p:sp>
          <p:nvSpPr>
            <p:cNvPr id="126" name="Shape 126"/>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7" name="Shape 127"/>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8" name="Shape 128"/>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_11">
    <p:bg>
      <p:bgPr>
        <a:solidFill>
          <a:schemeClr val="lt1"/>
        </a:solidFill>
        <a:effectLst/>
      </p:bgPr>
    </p:bg>
    <p:spTree>
      <p:nvGrpSpPr>
        <p:cNvPr id="1" name="Shape 129"/>
        <p:cNvGrpSpPr/>
        <p:nvPr/>
      </p:nvGrpSpPr>
      <p:grpSpPr>
        <a:xfrm>
          <a:off x="0" y="0"/>
          <a:ext cx="0" cy="0"/>
          <a:chOff x="0" y="0"/>
          <a:chExt cx="0" cy="0"/>
        </a:xfrm>
      </p:grpSpPr>
      <p:pic>
        <p:nvPicPr>
          <p:cNvPr id="130" name="Shape 130" descr="http://www.marvingermo.com/wp-content/uploads/2015/08/Mutual-Funds-Investing.jpg"/>
          <p:cNvPicPr preferRelativeResize="0"/>
          <p:nvPr/>
        </p:nvPicPr>
        <p:blipFill rotWithShape="1">
          <a:blip r:embed="rId2">
            <a:alphaModFix/>
          </a:blip>
          <a:srcRect b="20936"/>
          <a:stretch/>
        </p:blipFill>
        <p:spPr>
          <a:xfrm>
            <a:off x="47189" y="1194773"/>
            <a:ext cx="9064892" cy="5375314"/>
          </a:xfrm>
          <a:prstGeom prst="rect">
            <a:avLst/>
          </a:prstGeom>
          <a:noFill/>
          <a:ln>
            <a:noFill/>
          </a:ln>
        </p:spPr>
      </p:pic>
      <p:sp>
        <p:nvSpPr>
          <p:cNvPr id="131" name="Shape 131"/>
          <p:cNvSpPr/>
          <p:nvPr/>
        </p:nvSpPr>
        <p:spPr>
          <a:xfrm>
            <a:off x="29797" y="795085"/>
            <a:ext cx="9074585" cy="6183303"/>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56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32" name="Shape 132"/>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3" name="Shape 133"/>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4" name="Shape 134"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135" name="Shape 135"/>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136" name="Shape 136"/>
          <p:cNvGrpSpPr/>
          <p:nvPr/>
        </p:nvGrpSpPr>
        <p:grpSpPr>
          <a:xfrm>
            <a:off x="0" y="443448"/>
            <a:ext cx="9144000" cy="137779"/>
            <a:chOff x="0" y="46656"/>
            <a:chExt cx="9144000" cy="137779"/>
          </a:xfrm>
        </p:grpSpPr>
        <p:sp>
          <p:nvSpPr>
            <p:cNvPr id="137" name="Shape 137"/>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8" name="Shape 138"/>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9" name="Shape 139"/>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_1">
    <p:bg>
      <p:bgPr>
        <a:solidFill>
          <a:schemeClr val="lt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0" y="576618"/>
            <a:ext cx="9144000" cy="137779"/>
            <a:chOff x="0" y="46656"/>
            <a:chExt cx="9144000" cy="137779"/>
          </a:xfrm>
        </p:grpSpPr>
        <p:sp>
          <p:nvSpPr>
            <p:cNvPr id="21" name="Shape 21"/>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 name="Shape 22"/>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3" name="Shape 23"/>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pic>
        <p:nvPicPr>
          <p:cNvPr id="24" name="Shape 24" descr="CoverSlide_Footer_03.png"/>
          <p:cNvPicPr preferRelativeResize="0"/>
          <p:nvPr/>
        </p:nvPicPr>
        <p:blipFill rotWithShape="1">
          <a:blip r:embed="rId2">
            <a:alphaModFix/>
          </a:blip>
          <a:srcRect b="34327"/>
          <a:stretch/>
        </p:blipFill>
        <p:spPr>
          <a:xfrm>
            <a:off x="0" y="6477563"/>
            <a:ext cx="9144000" cy="384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SMIF">
    <p:spTree>
      <p:nvGrpSpPr>
        <p:cNvPr id="1" name="Shape 25"/>
        <p:cNvGrpSpPr/>
        <p:nvPr/>
      </p:nvGrpSpPr>
      <p:grpSpPr>
        <a:xfrm>
          <a:off x="0" y="0"/>
          <a:ext cx="0" cy="0"/>
          <a:chOff x="0" y="0"/>
          <a:chExt cx="0" cy="0"/>
        </a:xfrm>
      </p:grpSpPr>
      <p:pic>
        <p:nvPicPr>
          <p:cNvPr id="26" name="Shape 26"/>
          <p:cNvPicPr preferRelativeResize="0"/>
          <p:nvPr/>
        </p:nvPicPr>
        <p:blipFill rotWithShape="1">
          <a:blip r:embed="rId2">
            <a:alphaModFix/>
          </a:blip>
          <a:srcRect/>
          <a:stretch/>
        </p:blipFill>
        <p:spPr>
          <a:xfrm>
            <a:off x="562708" y="422030"/>
            <a:ext cx="8581292" cy="6395744"/>
          </a:xfrm>
          <a:prstGeom prst="rect">
            <a:avLst/>
          </a:prstGeom>
          <a:noFill/>
          <a:ln>
            <a:noFill/>
          </a:ln>
        </p:spPr>
      </p:pic>
      <p:pic>
        <p:nvPicPr>
          <p:cNvPr id="27" name="Shape 27" descr="/Users/jasonrodriguez/Projects/Power Points/FINAL Template/images/images/PPT_Template_Header.png"/>
          <p:cNvPicPr preferRelativeResize="0"/>
          <p:nvPr/>
        </p:nvPicPr>
        <p:blipFill rotWithShape="1">
          <a:blip r:embed="rId3">
            <a:alphaModFix/>
          </a:blip>
          <a:srcRect/>
          <a:stretch/>
        </p:blipFill>
        <p:spPr>
          <a:xfrm>
            <a:off x="0" y="407152"/>
            <a:ext cx="9144000" cy="975360"/>
          </a:xfrm>
          <a:prstGeom prst="rect">
            <a:avLst/>
          </a:prstGeom>
          <a:noFill/>
          <a:ln>
            <a:noFill/>
          </a:ln>
        </p:spPr>
      </p:pic>
      <p:pic>
        <p:nvPicPr>
          <p:cNvPr id="28" name="Shape 28"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29" name="Shape 29"/>
          <p:cNvSpPr txBox="1"/>
          <p:nvPr/>
        </p:nvSpPr>
        <p:spPr>
          <a:xfrm>
            <a:off x="0" y="6440442"/>
            <a:ext cx="4813479"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2060"/>
              </a:buClr>
              <a:buSzPct val="25000"/>
              <a:buFont typeface="Bookman Old Style"/>
              <a:buNone/>
            </a:pPr>
            <a:r>
              <a:rPr lang="en-US" sz="1600" b="0" i="0">
                <a:solidFill>
                  <a:srgbClr val="002060"/>
                </a:solidFill>
                <a:latin typeface="Bookman Old Style"/>
                <a:ea typeface="Bookman Old Style"/>
                <a:cs typeface="Bookman Old Style"/>
                <a:sym typeface="Bookman Old Style"/>
              </a:rPr>
              <a:t>S</a:t>
            </a:r>
            <a:r>
              <a:rPr lang="en-US" sz="1200" b="0" i="0">
                <a:solidFill>
                  <a:srgbClr val="002060"/>
                </a:solidFill>
                <a:latin typeface="Bookman Old Style"/>
                <a:ea typeface="Bookman Old Style"/>
                <a:cs typeface="Bookman Old Style"/>
                <a:sym typeface="Bookman Old Style"/>
              </a:rPr>
              <a:t>TUDENT</a:t>
            </a:r>
            <a:r>
              <a:rPr lang="en-US" sz="1600" b="0" i="0">
                <a:solidFill>
                  <a:srgbClr val="002060"/>
                </a:solidFill>
                <a:latin typeface="Bookman Old Style"/>
                <a:ea typeface="Bookman Old Style"/>
                <a:cs typeface="Bookman Old Style"/>
                <a:sym typeface="Bookman Old Style"/>
              </a:rPr>
              <a:t> M</a:t>
            </a:r>
            <a:r>
              <a:rPr lang="en-US" sz="1200" b="0" i="0">
                <a:solidFill>
                  <a:srgbClr val="002060"/>
                </a:solidFill>
                <a:latin typeface="Bookman Old Style"/>
                <a:ea typeface="Bookman Old Style"/>
                <a:cs typeface="Bookman Old Style"/>
                <a:sym typeface="Bookman Old Style"/>
              </a:rPr>
              <a:t>ANAGED</a:t>
            </a:r>
            <a:r>
              <a:rPr lang="en-US" sz="1100" b="0" i="0">
                <a:solidFill>
                  <a:srgbClr val="002060"/>
                </a:solidFill>
                <a:latin typeface="Bookman Old Style"/>
                <a:ea typeface="Bookman Old Style"/>
                <a:cs typeface="Bookman Old Style"/>
                <a:sym typeface="Bookman Old Style"/>
              </a:rPr>
              <a:t> </a:t>
            </a:r>
            <a:r>
              <a:rPr lang="en-US" sz="1600" b="0" i="0">
                <a:solidFill>
                  <a:srgbClr val="002060"/>
                </a:solidFill>
                <a:latin typeface="Bookman Old Style"/>
                <a:ea typeface="Bookman Old Style"/>
                <a:cs typeface="Bookman Old Style"/>
                <a:sym typeface="Bookman Old Style"/>
              </a:rPr>
              <a:t>I</a:t>
            </a:r>
            <a:r>
              <a:rPr lang="en-US" sz="1200" b="0" i="0">
                <a:solidFill>
                  <a:srgbClr val="002060"/>
                </a:solidFill>
                <a:latin typeface="Bookman Old Style"/>
                <a:ea typeface="Bookman Old Style"/>
                <a:cs typeface="Bookman Old Style"/>
                <a:sym typeface="Bookman Old Style"/>
              </a:rPr>
              <a:t>NVESTMENT</a:t>
            </a:r>
            <a:r>
              <a:rPr lang="en-US" sz="1800" b="0" i="0">
                <a:solidFill>
                  <a:srgbClr val="002060"/>
                </a:solidFill>
                <a:latin typeface="Bookman Old Style"/>
                <a:ea typeface="Bookman Old Style"/>
                <a:cs typeface="Bookman Old Style"/>
                <a:sym typeface="Bookman Old Style"/>
              </a:rPr>
              <a:t> </a:t>
            </a:r>
            <a:r>
              <a:rPr lang="en-US" sz="1600" b="0" i="0">
                <a:solidFill>
                  <a:srgbClr val="002060"/>
                </a:solidFill>
                <a:latin typeface="Bookman Old Style"/>
                <a:ea typeface="Bookman Old Style"/>
                <a:cs typeface="Bookman Old Style"/>
                <a:sym typeface="Bookman Old Style"/>
              </a:rPr>
              <a:t>F</a:t>
            </a:r>
            <a:r>
              <a:rPr lang="en-US" sz="1200" b="0" i="0">
                <a:solidFill>
                  <a:srgbClr val="002060"/>
                </a:solidFill>
                <a:latin typeface="Bookman Old Style"/>
                <a:ea typeface="Bookman Old Style"/>
                <a:cs typeface="Bookman Old Style"/>
                <a:sym typeface="Bookman Old Style"/>
              </a:rPr>
              <a:t>UND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_2">
    <p:bg>
      <p:bgPr>
        <a:solidFill>
          <a:schemeClr val="lt1"/>
        </a:solidFill>
        <a:effectLst/>
      </p:bgPr>
    </p:bg>
    <p:spTree>
      <p:nvGrpSpPr>
        <p:cNvPr id="1" name="Shape 30"/>
        <p:cNvGrpSpPr/>
        <p:nvPr/>
      </p:nvGrpSpPr>
      <p:grpSpPr>
        <a:xfrm>
          <a:off x="0" y="0"/>
          <a:ext cx="0" cy="0"/>
          <a:chOff x="0" y="0"/>
          <a:chExt cx="0" cy="0"/>
        </a:xfrm>
      </p:grpSpPr>
      <p:pic>
        <p:nvPicPr>
          <p:cNvPr id="31" name="Shape 31" descr="https://www.breakingblueresearch.com/wp-content/uploads/invest-funds-header.png"/>
          <p:cNvPicPr preferRelativeResize="0"/>
          <p:nvPr/>
        </p:nvPicPr>
        <p:blipFill rotWithShape="1">
          <a:blip r:embed="rId2">
            <a:alphaModFix/>
          </a:blip>
          <a:srcRect/>
          <a:stretch/>
        </p:blipFill>
        <p:spPr>
          <a:xfrm>
            <a:off x="45721" y="4011210"/>
            <a:ext cx="9004085" cy="2568735"/>
          </a:xfrm>
          <a:prstGeom prst="rect">
            <a:avLst/>
          </a:prstGeom>
          <a:noFill/>
          <a:ln>
            <a:noFill/>
          </a:ln>
        </p:spPr>
      </p:pic>
      <p:sp>
        <p:nvSpPr>
          <p:cNvPr id="32" name="Shape 32"/>
          <p:cNvSpPr/>
          <p:nvPr/>
        </p:nvSpPr>
        <p:spPr>
          <a:xfrm>
            <a:off x="30745" y="3398108"/>
            <a:ext cx="9074585" cy="3211262"/>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33" name="Shape 33"/>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 name="Shape 34"/>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5" name="Shape 35"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36" name="Shape 36"/>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37" name="Shape 37"/>
          <p:cNvGrpSpPr/>
          <p:nvPr/>
        </p:nvGrpSpPr>
        <p:grpSpPr>
          <a:xfrm>
            <a:off x="0" y="443448"/>
            <a:ext cx="9144000" cy="137779"/>
            <a:chOff x="0" y="46656"/>
            <a:chExt cx="9144000" cy="137779"/>
          </a:xfrm>
        </p:grpSpPr>
        <p:sp>
          <p:nvSpPr>
            <p:cNvPr id="38" name="Shape 38"/>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 name="Shape 39"/>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0" name="Shape 40"/>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_3">
    <p:bg>
      <p:bgPr>
        <a:solidFill>
          <a:schemeClr val="lt1"/>
        </a:solidFill>
        <a:effectLst/>
      </p:bgPr>
    </p:bg>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25732"/>
          <a:stretch/>
        </p:blipFill>
        <p:spPr>
          <a:xfrm>
            <a:off x="30866" y="3019823"/>
            <a:ext cx="9027512" cy="3576773"/>
          </a:xfrm>
          <a:prstGeom prst="rect">
            <a:avLst/>
          </a:prstGeom>
          <a:noFill/>
          <a:ln>
            <a:noFill/>
          </a:ln>
        </p:spPr>
      </p:pic>
      <p:sp>
        <p:nvSpPr>
          <p:cNvPr id="43" name="Shape 43"/>
          <p:cNvSpPr/>
          <p:nvPr/>
        </p:nvSpPr>
        <p:spPr>
          <a:xfrm>
            <a:off x="18861" y="2620108"/>
            <a:ext cx="9129101" cy="3883407"/>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44" name="Shape 44"/>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5" name="Shape 45"/>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6" name="Shape 46"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47" name="Shape 47"/>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48" name="Shape 48"/>
          <p:cNvGrpSpPr/>
          <p:nvPr/>
        </p:nvGrpSpPr>
        <p:grpSpPr>
          <a:xfrm>
            <a:off x="0" y="443448"/>
            <a:ext cx="9144000" cy="137779"/>
            <a:chOff x="0" y="46656"/>
            <a:chExt cx="9144000" cy="137779"/>
          </a:xfrm>
        </p:grpSpPr>
        <p:sp>
          <p:nvSpPr>
            <p:cNvPr id="49" name="Shape 49"/>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0" name="Shape 50"/>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1" name="Shape 51"/>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_4">
    <p:bg>
      <p:bgPr>
        <a:solidFill>
          <a:schemeClr val="lt1"/>
        </a:solidFill>
        <a:effectLst/>
      </p:bgPr>
    </p:bg>
    <p:spTree>
      <p:nvGrpSpPr>
        <p:cNvPr id="1" name="Shape 52"/>
        <p:cNvGrpSpPr/>
        <p:nvPr/>
      </p:nvGrpSpPr>
      <p:grpSpPr>
        <a:xfrm>
          <a:off x="0" y="0"/>
          <a:ext cx="0" cy="0"/>
          <a:chOff x="0" y="0"/>
          <a:chExt cx="0" cy="0"/>
        </a:xfrm>
      </p:grpSpPr>
      <p:pic>
        <p:nvPicPr>
          <p:cNvPr id="53" name="Shape 53"/>
          <p:cNvPicPr preferRelativeResize="0"/>
          <p:nvPr/>
        </p:nvPicPr>
        <p:blipFill rotWithShape="1">
          <a:blip r:embed="rId2">
            <a:alphaModFix/>
          </a:blip>
          <a:srcRect l="15198" r="21011"/>
          <a:stretch/>
        </p:blipFill>
        <p:spPr>
          <a:xfrm flipH="1">
            <a:off x="3312305" y="504282"/>
            <a:ext cx="5778052" cy="6036411"/>
          </a:xfrm>
          <a:prstGeom prst="rect">
            <a:avLst/>
          </a:prstGeom>
          <a:noFill/>
          <a:ln>
            <a:noFill/>
          </a:ln>
        </p:spPr>
      </p:pic>
      <p:sp>
        <p:nvSpPr>
          <p:cNvPr id="54" name="Shape 54"/>
          <p:cNvSpPr/>
          <p:nvPr/>
        </p:nvSpPr>
        <p:spPr>
          <a:xfrm>
            <a:off x="3087445" y="443448"/>
            <a:ext cx="6063681" cy="6279099"/>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20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55" name="Shape 55"/>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6" name="Shape 56"/>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57" name="Shape 57"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58" name="Shape 58"/>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59" name="Shape 59"/>
          <p:cNvGrpSpPr/>
          <p:nvPr/>
        </p:nvGrpSpPr>
        <p:grpSpPr>
          <a:xfrm>
            <a:off x="0" y="443448"/>
            <a:ext cx="9144000" cy="137779"/>
            <a:chOff x="0" y="46656"/>
            <a:chExt cx="9144000" cy="137779"/>
          </a:xfrm>
        </p:grpSpPr>
        <p:sp>
          <p:nvSpPr>
            <p:cNvPr id="60" name="Shape 60"/>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1" name="Shape 61"/>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2" name="Shape 62"/>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_5">
    <p:bg>
      <p:bgPr>
        <a:solidFill>
          <a:schemeClr val="lt1"/>
        </a:solidFill>
        <a:effectLst/>
      </p:bgPr>
    </p:bg>
    <p:spTree>
      <p:nvGrpSpPr>
        <p:cNvPr id="1"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a:stretch/>
        </p:blipFill>
        <p:spPr>
          <a:xfrm>
            <a:off x="7127" y="2084746"/>
            <a:ext cx="9010232" cy="4473963"/>
          </a:xfrm>
          <a:prstGeom prst="rect">
            <a:avLst/>
          </a:prstGeom>
          <a:noFill/>
          <a:ln>
            <a:noFill/>
          </a:ln>
        </p:spPr>
      </p:pic>
      <p:sp>
        <p:nvSpPr>
          <p:cNvPr id="65" name="Shape 65"/>
          <p:cNvSpPr/>
          <p:nvPr/>
        </p:nvSpPr>
        <p:spPr>
          <a:xfrm>
            <a:off x="3488" y="2018270"/>
            <a:ext cx="9129101" cy="4526298"/>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62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66" name="Shape 66"/>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7" name="Shape 67"/>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8" name="Shape 68"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69" name="Shape 69"/>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70" name="Shape 70"/>
          <p:cNvGrpSpPr/>
          <p:nvPr/>
        </p:nvGrpSpPr>
        <p:grpSpPr>
          <a:xfrm>
            <a:off x="0" y="443448"/>
            <a:ext cx="9144000" cy="137779"/>
            <a:chOff x="0" y="46656"/>
            <a:chExt cx="9144000" cy="137779"/>
          </a:xfrm>
        </p:grpSpPr>
        <p:sp>
          <p:nvSpPr>
            <p:cNvPr id="71" name="Shape 71"/>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 name="Shape 72"/>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3" name="Shape 73"/>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_6">
    <p:bg>
      <p:bgPr>
        <a:solidFill>
          <a:schemeClr val="l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blip>
          <a:srcRect l="2330" b="10133"/>
          <a:stretch/>
        </p:blipFill>
        <p:spPr>
          <a:xfrm>
            <a:off x="45722" y="2186679"/>
            <a:ext cx="9027990" cy="4375640"/>
          </a:xfrm>
          <a:prstGeom prst="rect">
            <a:avLst/>
          </a:prstGeom>
          <a:noFill/>
          <a:ln>
            <a:noFill/>
          </a:ln>
        </p:spPr>
      </p:pic>
      <p:sp>
        <p:nvSpPr>
          <p:cNvPr id="76" name="Shape 76"/>
          <p:cNvSpPr/>
          <p:nvPr/>
        </p:nvSpPr>
        <p:spPr>
          <a:xfrm>
            <a:off x="44406" y="1860332"/>
            <a:ext cx="9074585" cy="4976710"/>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56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77" name="Shape 77"/>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8" name="Shape 78"/>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9" name="Shape 79"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80" name="Shape 80"/>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81" name="Shape 81"/>
          <p:cNvGrpSpPr/>
          <p:nvPr/>
        </p:nvGrpSpPr>
        <p:grpSpPr>
          <a:xfrm>
            <a:off x="0" y="443448"/>
            <a:ext cx="9144000" cy="137779"/>
            <a:chOff x="0" y="46656"/>
            <a:chExt cx="9144000" cy="137779"/>
          </a:xfrm>
        </p:grpSpPr>
        <p:sp>
          <p:nvSpPr>
            <p:cNvPr id="82" name="Shape 82"/>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3" name="Shape 83"/>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4" name="Shape 84"/>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_7">
    <p:bg>
      <p:bgPr>
        <a:solidFill>
          <a:schemeClr val="lt1"/>
        </a:solidFill>
        <a:effectLst/>
      </p:bgPr>
    </p:bg>
    <p:spTree>
      <p:nvGrpSpPr>
        <p:cNvPr id="1" name="Shape 85"/>
        <p:cNvGrpSpPr/>
        <p:nvPr/>
      </p:nvGrpSpPr>
      <p:grpSpPr>
        <a:xfrm>
          <a:off x="0" y="0"/>
          <a:ext cx="0" cy="0"/>
          <a:chOff x="0" y="0"/>
          <a:chExt cx="0" cy="0"/>
        </a:xfrm>
      </p:grpSpPr>
      <p:pic>
        <p:nvPicPr>
          <p:cNvPr id="86" name="Shape 86"/>
          <p:cNvPicPr preferRelativeResize="0"/>
          <p:nvPr/>
        </p:nvPicPr>
        <p:blipFill rotWithShape="1">
          <a:blip r:embed="rId2">
            <a:alphaModFix/>
          </a:blip>
          <a:srcRect l="27122" r="23562"/>
          <a:stretch/>
        </p:blipFill>
        <p:spPr>
          <a:xfrm>
            <a:off x="4298778" y="512337"/>
            <a:ext cx="4761152" cy="6136114"/>
          </a:xfrm>
          <a:prstGeom prst="rect">
            <a:avLst/>
          </a:prstGeom>
          <a:noFill/>
          <a:ln>
            <a:noFill/>
          </a:ln>
        </p:spPr>
      </p:pic>
      <p:sp>
        <p:nvSpPr>
          <p:cNvPr id="87" name="Shape 87"/>
          <p:cNvSpPr/>
          <p:nvPr/>
        </p:nvSpPr>
        <p:spPr>
          <a:xfrm>
            <a:off x="2950202" y="360163"/>
            <a:ext cx="6352985" cy="6183303"/>
          </a:xfrm>
          <a:prstGeom prst="rect">
            <a:avLst/>
          </a:prstGeom>
          <a:gradFill>
            <a:gsLst>
              <a:gs pos="0">
                <a:srgbClr val="FFFFFF">
                  <a:alpha val="0"/>
                </a:srgbClr>
              </a:gs>
              <a:gs pos="3274">
                <a:srgbClr val="FFFFFF">
                  <a:alpha val="0"/>
                </a:srgbClr>
              </a:gs>
              <a:gs pos="43000">
                <a:srgbClr val="FFFFFF">
                  <a:alpha val="74901"/>
                </a:srgbClr>
              </a:gs>
              <a:gs pos="79000">
                <a:schemeClr val="lt1"/>
              </a:gs>
              <a:gs pos="100000">
                <a:schemeClr val="lt1"/>
              </a:gs>
            </a:gsLst>
            <a:lin ang="10800000" scaled="0"/>
          </a:gradFill>
          <a:ln>
            <a:noFill/>
          </a:ln>
        </p:spPr>
        <p:txBody>
          <a:bodyPr wrap="square"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88" name="Shape 88"/>
          <p:cNvSpPr/>
          <p:nvPr/>
        </p:nvSpPr>
        <p:spPr>
          <a:xfrm rot="-5400000">
            <a:off x="6068050" y="3478426"/>
            <a:ext cx="6090333"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9" name="Shape 89"/>
          <p:cNvSpPr/>
          <p:nvPr/>
        </p:nvSpPr>
        <p:spPr>
          <a:xfrm rot="-5400000">
            <a:off x="-3010863" y="3477484"/>
            <a:ext cx="606745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90" name="Shape 90" descr="CoverSlide_Footer_03.png"/>
          <p:cNvPicPr preferRelativeResize="0"/>
          <p:nvPr/>
        </p:nvPicPr>
        <p:blipFill rotWithShape="1">
          <a:blip r:embed="rId3">
            <a:alphaModFix/>
          </a:blip>
          <a:srcRect b="34327"/>
          <a:stretch/>
        </p:blipFill>
        <p:spPr>
          <a:xfrm>
            <a:off x="0" y="6477563"/>
            <a:ext cx="9144000" cy="384329"/>
          </a:xfrm>
          <a:prstGeom prst="rect">
            <a:avLst/>
          </a:prstGeom>
          <a:noFill/>
          <a:ln>
            <a:noFill/>
          </a:ln>
        </p:spPr>
      </p:pic>
      <p:sp>
        <p:nvSpPr>
          <p:cNvPr id="91" name="Shape 91"/>
          <p:cNvSpPr/>
          <p:nvPr/>
        </p:nvSpPr>
        <p:spPr>
          <a:xfrm rot="10800000" flipH="1">
            <a:off x="4036099" y="6657113"/>
            <a:ext cx="203611" cy="130869"/>
          </a:xfrm>
          <a:prstGeom prst="rtTriangle">
            <a:avLst/>
          </a:prstGeom>
          <a:solidFill>
            <a:srgbClr val="F2F2F2"/>
          </a:solidFill>
          <a:ln w="12700" cap="flat" cmpd="sng">
            <a:solidFill>
              <a:srgbClr val="F2F2F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92" name="Shape 92"/>
          <p:cNvGrpSpPr/>
          <p:nvPr/>
        </p:nvGrpSpPr>
        <p:grpSpPr>
          <a:xfrm>
            <a:off x="0" y="443448"/>
            <a:ext cx="9144000" cy="137779"/>
            <a:chOff x="0" y="46656"/>
            <a:chExt cx="9144000" cy="137779"/>
          </a:xfrm>
        </p:grpSpPr>
        <p:sp>
          <p:nvSpPr>
            <p:cNvPr id="93" name="Shape 93"/>
            <p:cNvSpPr/>
            <p:nvPr/>
          </p:nvSpPr>
          <p:spPr>
            <a:xfrm>
              <a:off x="0" y="69826"/>
              <a:ext cx="9144000" cy="45719"/>
            </a:xfrm>
            <a:prstGeom prst="rect">
              <a:avLst/>
            </a:prstGeom>
            <a:solidFill>
              <a:srgbClr val="B0B1B4"/>
            </a:solidFill>
            <a:ln w="12700" cap="flat" cmpd="sng">
              <a:solidFill>
                <a:srgbClr val="B0B1B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4" name="Shape 94"/>
            <p:cNvSpPr/>
            <p:nvPr/>
          </p:nvSpPr>
          <p:spPr>
            <a:xfrm rot="10800000">
              <a:off x="4903648" y="46948"/>
              <a:ext cx="203611" cy="137487"/>
            </a:xfrm>
            <a:prstGeom prst="rtTriangle">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5" name="Shape 95"/>
            <p:cNvSpPr/>
            <p:nvPr/>
          </p:nvSpPr>
          <p:spPr>
            <a:xfrm>
              <a:off x="5107259" y="46656"/>
              <a:ext cx="4036741" cy="137779"/>
            </a:xfrm>
            <a:prstGeom prst="rect">
              <a:avLst/>
            </a:prstGeom>
            <a:solidFill>
              <a:srgbClr val="A32638"/>
            </a:solidFill>
            <a:ln w="12700" cap="flat" cmpd="sng">
              <a:solidFill>
                <a:srgbClr val="A32638"/>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entury Gothic"/>
              <a:buNone/>
              <a:defRPr sz="4400" b="0" i="0" u="none" strike="noStrike" cap="none">
                <a:solidFill>
                  <a:schemeClr val="dk1"/>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entury Gothic"/>
                <a:ea typeface="Century Gothic"/>
                <a:cs typeface="Century Gothic"/>
                <a:sym typeface="Century Gothic"/>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entury Gothic"/>
                <a:ea typeface="Century Gothic"/>
                <a:cs typeface="Century Gothic"/>
                <a:sym typeface="Century Gothic"/>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0" y="102637"/>
            <a:ext cx="9144000" cy="6456784"/>
          </a:xfrm>
          <a:prstGeom prst="rect">
            <a:avLst/>
          </a:prstGeom>
          <a:blipFill rotWithShape="1">
            <a:blip r:embed="rId3">
              <a:alphaModFix/>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145" name="Shape 145"/>
          <p:cNvSpPr txBox="1"/>
          <p:nvPr/>
        </p:nvSpPr>
        <p:spPr>
          <a:xfrm>
            <a:off x="202564" y="2008125"/>
            <a:ext cx="3776345" cy="1001394"/>
          </a:xfrm>
          <a:prstGeom prst="rect">
            <a:avLst/>
          </a:prstGeom>
          <a:noFill/>
          <a:ln>
            <a:noFill/>
          </a:ln>
        </p:spPr>
        <p:txBody>
          <a:bodyPr wrap="square" lIns="0" tIns="13325" rIns="0" bIns="0" anchor="t" anchorCtr="0">
            <a:noAutofit/>
          </a:bodyPr>
          <a:lstStyle/>
          <a:p>
            <a:pPr marL="12700" marR="5080" lvl="0" indent="0" algn="l" rtl="0">
              <a:lnSpc>
                <a:spcPct val="100000"/>
              </a:lnSpc>
              <a:spcBef>
                <a:spcPts val="0"/>
              </a:spcBef>
              <a:buSzPct val="25000"/>
              <a:buNone/>
            </a:pPr>
            <a:r>
              <a:rPr lang="en-US" sz="3200" b="1">
                <a:solidFill>
                  <a:schemeClr val="dk1"/>
                </a:solidFill>
                <a:latin typeface="Calibri"/>
                <a:ea typeface="Calibri"/>
                <a:cs typeface="Calibri"/>
                <a:sym typeface="Calibri"/>
              </a:rPr>
              <a:t>Federal Reserve  Challenge NY 2017</a:t>
            </a:r>
          </a:p>
        </p:txBody>
      </p:sp>
      <p:sp>
        <p:nvSpPr>
          <p:cNvPr id="146" name="Shape 146"/>
          <p:cNvSpPr txBox="1"/>
          <p:nvPr/>
        </p:nvSpPr>
        <p:spPr>
          <a:xfrm>
            <a:off x="202564" y="3009519"/>
            <a:ext cx="3399052" cy="1824089"/>
          </a:xfrm>
          <a:prstGeom prst="rect">
            <a:avLst/>
          </a:prstGeom>
          <a:noFill/>
          <a:ln>
            <a:noFill/>
          </a:ln>
        </p:spPr>
        <p:txBody>
          <a:bodyPr wrap="square" lIns="0" tIns="12700" rIns="0" bIns="0" anchor="t" anchorCtr="0">
            <a:noAutofit/>
          </a:bodyPr>
          <a:lstStyle/>
          <a:p>
            <a:pPr marL="12700" marR="5080" lvl="0" indent="0" algn="l" rtl="0">
              <a:lnSpc>
                <a:spcPct val="120000"/>
              </a:lnSpc>
              <a:spcBef>
                <a:spcPts val="0"/>
              </a:spcBef>
              <a:spcAft>
                <a:spcPts val="0"/>
              </a:spcAft>
              <a:buSzPct val="25000"/>
              <a:buNone/>
            </a:pPr>
            <a:r>
              <a:rPr lang="en-US" sz="2400">
                <a:solidFill>
                  <a:schemeClr val="dk1"/>
                </a:solidFill>
                <a:latin typeface="Calibri"/>
                <a:ea typeface="Calibri"/>
                <a:cs typeface="Calibri"/>
                <a:sym typeface="Calibri"/>
              </a:rPr>
              <a:t>Lindsey Metz</a:t>
            </a:r>
          </a:p>
          <a:p>
            <a:pPr marL="12700" marR="5080" lvl="0" indent="0" algn="l" rtl="0">
              <a:lnSpc>
                <a:spcPct val="120000"/>
              </a:lnSpc>
              <a:spcBef>
                <a:spcPts val="100"/>
              </a:spcBef>
              <a:spcAft>
                <a:spcPts val="0"/>
              </a:spcAft>
              <a:buSzPct val="25000"/>
              <a:buNone/>
            </a:pPr>
            <a:r>
              <a:rPr lang="en-US" sz="2400">
                <a:solidFill>
                  <a:schemeClr val="dk1"/>
                </a:solidFill>
                <a:latin typeface="Calibri"/>
                <a:ea typeface="Calibri"/>
                <a:cs typeface="Calibri"/>
                <a:sym typeface="Calibri"/>
              </a:rPr>
              <a:t>Austin McDonnell</a:t>
            </a:r>
          </a:p>
          <a:p>
            <a:pPr marL="12700" marR="5080" lvl="0" indent="0" algn="l" rtl="0">
              <a:lnSpc>
                <a:spcPct val="120000"/>
              </a:lnSpc>
              <a:spcBef>
                <a:spcPts val="100"/>
              </a:spcBef>
              <a:spcAft>
                <a:spcPts val="0"/>
              </a:spcAft>
              <a:buSzPct val="25000"/>
              <a:buNone/>
            </a:pPr>
            <a:r>
              <a:rPr lang="en-US" sz="2400">
                <a:solidFill>
                  <a:schemeClr val="dk1"/>
                </a:solidFill>
                <a:latin typeface="Calibri"/>
                <a:ea typeface="Calibri"/>
                <a:cs typeface="Calibri"/>
                <a:sym typeface="Calibri"/>
              </a:rPr>
              <a:t>Charles Manzari</a:t>
            </a:r>
          </a:p>
          <a:p>
            <a:pPr marL="12700" marR="5080" lvl="0" indent="0" algn="l" rtl="0">
              <a:lnSpc>
                <a:spcPct val="120000"/>
              </a:lnSpc>
              <a:spcBef>
                <a:spcPts val="100"/>
              </a:spcBef>
              <a:buSzPct val="25000"/>
              <a:buNone/>
            </a:pPr>
            <a:r>
              <a:rPr lang="en-US" sz="2400">
                <a:solidFill>
                  <a:schemeClr val="dk1"/>
                </a:solidFill>
                <a:latin typeface="Calibri"/>
                <a:ea typeface="Calibri"/>
                <a:cs typeface="Calibri"/>
                <a:sym typeface="Calibri"/>
              </a:rPr>
              <a:t>Gordon Oxley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Total Unemployed per Job Openings</a:t>
            </a:r>
          </a:p>
        </p:txBody>
      </p:sp>
      <p:pic>
        <p:nvPicPr>
          <p:cNvPr id="237" name="Shape 237"/>
          <p:cNvPicPr preferRelativeResize="0"/>
          <p:nvPr/>
        </p:nvPicPr>
        <p:blipFill>
          <a:blip r:embed="rId3">
            <a:alphaModFix/>
          </a:blip>
          <a:stretch>
            <a:fillRect/>
          </a:stretch>
        </p:blipFill>
        <p:spPr>
          <a:xfrm>
            <a:off x="1441700" y="2235475"/>
            <a:ext cx="5994200" cy="3596525"/>
          </a:xfrm>
          <a:prstGeom prst="rect">
            <a:avLst/>
          </a:prstGeom>
          <a:noFill/>
          <a:ln>
            <a:noFill/>
          </a:ln>
        </p:spPr>
      </p:pic>
      <p:sp>
        <p:nvSpPr>
          <p:cNvPr id="238" name="Shape 238"/>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The Unemployment level per job openings is now at 1.17 meaning that not only has unemployment fallen, but also job openings have increased to approximately 6 million job openings.</a:t>
            </a:r>
          </a:p>
          <a:p>
            <a:pPr marL="285750" marR="0" lvl="0" indent="-285750" algn="l" rtl="0">
              <a:spcBef>
                <a:spcPts val="0"/>
              </a:spcBef>
              <a:buClr>
                <a:schemeClr val="dk1"/>
              </a:buClr>
              <a:buFont typeface="Arial"/>
              <a:buChar char="•"/>
            </a:pPr>
            <a:r>
              <a:rPr lang="en-US"/>
              <a:t>This a strong sign for the economy as companies are looking to hire new workers even as unemployment levels are dropping.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Voluntary Quits</a:t>
            </a:r>
          </a:p>
        </p:txBody>
      </p:sp>
      <p:sp>
        <p:nvSpPr>
          <p:cNvPr id="245" name="Shape 245"/>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Voluntary quits have also increased to a seasonally adjusted rate of 2.1 as workers feel more comfortable to leave their jobs in order to search for other opportunities.</a:t>
            </a:r>
          </a:p>
          <a:p>
            <a:pPr marL="285750" marR="0" lvl="0" indent="-285750" algn="l" rtl="0">
              <a:spcBef>
                <a:spcPts val="0"/>
              </a:spcBef>
              <a:buClr>
                <a:schemeClr val="dk1"/>
              </a:buClr>
              <a:buFont typeface="Arial"/>
              <a:buChar char="•"/>
            </a:pPr>
            <a:r>
              <a:rPr lang="en-US"/>
              <a:t>This signals positive sentiment among workers in the workforce and their ability to find new jobs.</a:t>
            </a:r>
          </a:p>
        </p:txBody>
      </p:sp>
      <p:pic>
        <p:nvPicPr>
          <p:cNvPr id="246" name="Shape 246"/>
          <p:cNvPicPr preferRelativeResize="0"/>
          <p:nvPr/>
        </p:nvPicPr>
        <p:blipFill>
          <a:blip r:embed="rId3">
            <a:alphaModFix/>
          </a:blip>
          <a:stretch>
            <a:fillRect/>
          </a:stretch>
        </p:blipFill>
        <p:spPr>
          <a:xfrm>
            <a:off x="868800" y="1823018"/>
            <a:ext cx="7022525" cy="421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Average Length of Unemployment</a:t>
            </a:r>
          </a:p>
        </p:txBody>
      </p:sp>
      <p:sp>
        <p:nvSpPr>
          <p:cNvPr id="253" name="Shape 253"/>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The average length of unemployment was 26.8 weeks in September, a 2.4 week jump from the month before, potentially signaling a slowdown in hiring.</a:t>
            </a:r>
          </a:p>
          <a:p>
            <a:pPr marL="285750" marR="0" lvl="0" indent="-285750" algn="l" rtl="0">
              <a:spcBef>
                <a:spcPts val="0"/>
              </a:spcBef>
              <a:buClr>
                <a:schemeClr val="dk1"/>
              </a:buClr>
              <a:buFont typeface="Arial"/>
              <a:buChar char="•"/>
            </a:pPr>
            <a:r>
              <a:rPr lang="en-US"/>
              <a:t>Although the length of unemployment has shortened since the recession, we still see that the length of unemployment significantly higher than pre-recession levels signaling a potential change in the labor markets as necessary skill levels for jobs are rapidly changing due to technology. </a:t>
            </a:r>
          </a:p>
        </p:txBody>
      </p:sp>
      <p:pic>
        <p:nvPicPr>
          <p:cNvPr id="254" name="Shape 254"/>
          <p:cNvPicPr preferRelativeResize="0"/>
          <p:nvPr/>
        </p:nvPicPr>
        <p:blipFill>
          <a:blip r:embed="rId3">
            <a:alphaModFix/>
          </a:blip>
          <a:stretch>
            <a:fillRect/>
          </a:stretch>
        </p:blipFill>
        <p:spPr>
          <a:xfrm>
            <a:off x="1118600" y="2121830"/>
            <a:ext cx="6822450" cy="409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Labor Participation</a:t>
            </a:r>
          </a:p>
        </p:txBody>
      </p:sp>
      <p:sp>
        <p:nvSpPr>
          <p:cNvPr id="261" name="Shape 261"/>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With unemployment strongly recovering, the labor participation rate is still at a low level of 63.1%.</a:t>
            </a:r>
          </a:p>
          <a:p>
            <a:pPr marL="285750" marR="0" lvl="0" indent="-285750" algn="l" rtl="0">
              <a:spcBef>
                <a:spcPts val="0"/>
              </a:spcBef>
              <a:buClr>
                <a:schemeClr val="dk1"/>
              </a:buClr>
              <a:buFont typeface="Arial"/>
              <a:buChar char="•"/>
            </a:pPr>
            <a:r>
              <a:rPr lang="en-US"/>
              <a:t>We believe that the labor participation rate may not recover very quickly as we see a collapse of teenager participation in the labor force to 35.8%. We believe this is due to a generational emphasis on education as teenagers are instead spending their summers preparing for standardized tests and college applications instead of looking for jobs.</a:t>
            </a:r>
          </a:p>
        </p:txBody>
      </p:sp>
      <p:pic>
        <p:nvPicPr>
          <p:cNvPr id="262" name="Shape 262"/>
          <p:cNvPicPr preferRelativeResize="0"/>
          <p:nvPr/>
        </p:nvPicPr>
        <p:blipFill>
          <a:blip r:embed="rId3">
            <a:alphaModFix/>
          </a:blip>
          <a:stretch>
            <a:fillRect/>
          </a:stretch>
        </p:blipFill>
        <p:spPr>
          <a:xfrm>
            <a:off x="5172125" y="1971050"/>
            <a:ext cx="3971900" cy="3616950"/>
          </a:xfrm>
          <a:prstGeom prst="rect">
            <a:avLst/>
          </a:prstGeom>
          <a:noFill/>
          <a:ln>
            <a:noFill/>
          </a:ln>
        </p:spPr>
      </p:pic>
      <p:pic>
        <p:nvPicPr>
          <p:cNvPr id="263" name="Shape 263"/>
          <p:cNvPicPr preferRelativeResize="0"/>
          <p:nvPr/>
        </p:nvPicPr>
        <p:blipFill>
          <a:blip r:embed="rId4">
            <a:alphaModFix/>
          </a:blip>
          <a:stretch>
            <a:fillRect/>
          </a:stretch>
        </p:blipFill>
        <p:spPr>
          <a:xfrm>
            <a:off x="141625" y="2113665"/>
            <a:ext cx="4581525" cy="275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Labor Participation By Education </a:t>
            </a:r>
          </a:p>
        </p:txBody>
      </p:sp>
      <p:sp>
        <p:nvSpPr>
          <p:cNvPr id="270" name="Shape 270"/>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When broken down by education, there is a clear fall in labor participation by high school graduates, 25 and over, to 57.8% and a less extreme decrease among those with a bachelor’s degree or higher to approximately to 74.2% while those that did not graduate high school have stayed relatively constant.</a:t>
            </a:r>
          </a:p>
          <a:p>
            <a:pPr marL="285750" marR="0" lvl="0" indent="-285750" algn="l" rtl="0">
              <a:spcBef>
                <a:spcPts val="0"/>
              </a:spcBef>
              <a:buClr>
                <a:schemeClr val="dk1"/>
              </a:buClr>
              <a:buFont typeface="Arial"/>
              <a:buChar char="•"/>
            </a:pPr>
            <a:r>
              <a:rPr lang="en-US"/>
              <a:t> This is a concerning sign as more highly educated workers are dropping out of the work force, possibly due to a change in skills demanded.</a:t>
            </a:r>
          </a:p>
        </p:txBody>
      </p:sp>
      <p:pic>
        <p:nvPicPr>
          <p:cNvPr id="271" name="Shape 271"/>
          <p:cNvPicPr preferRelativeResize="0"/>
          <p:nvPr/>
        </p:nvPicPr>
        <p:blipFill>
          <a:blip r:embed="rId3">
            <a:alphaModFix/>
          </a:blip>
          <a:stretch>
            <a:fillRect/>
          </a:stretch>
        </p:blipFill>
        <p:spPr>
          <a:xfrm>
            <a:off x="1218950" y="1922900"/>
            <a:ext cx="7542976" cy="413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Non-Farm Payroll </a:t>
            </a:r>
          </a:p>
        </p:txBody>
      </p:sp>
      <p:sp>
        <p:nvSpPr>
          <p:cNvPr id="278" name="Shape 278"/>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As total non-farm payroll has increased to approximately 147 million people, we have seen most of recent gains being made by services such as in education and health services. This has helped offset the significant decreases that have occurred in the construction and manufacturing industries.</a:t>
            </a:r>
          </a:p>
        </p:txBody>
      </p:sp>
      <p:pic>
        <p:nvPicPr>
          <p:cNvPr id="279" name="Shape 279"/>
          <p:cNvPicPr preferRelativeResize="0"/>
          <p:nvPr/>
        </p:nvPicPr>
        <p:blipFill>
          <a:blip r:embed="rId3">
            <a:alphaModFix/>
          </a:blip>
          <a:stretch>
            <a:fillRect/>
          </a:stretch>
        </p:blipFill>
        <p:spPr>
          <a:xfrm>
            <a:off x="4807125" y="2018950"/>
            <a:ext cx="4184475" cy="3752850"/>
          </a:xfrm>
          <a:prstGeom prst="rect">
            <a:avLst/>
          </a:prstGeom>
          <a:noFill/>
          <a:ln>
            <a:noFill/>
          </a:ln>
        </p:spPr>
      </p:pic>
      <p:pic>
        <p:nvPicPr>
          <p:cNvPr id="280" name="Shape 280"/>
          <p:cNvPicPr preferRelativeResize="0"/>
          <p:nvPr/>
        </p:nvPicPr>
        <p:blipFill>
          <a:blip r:embed="rId4">
            <a:alphaModFix/>
          </a:blip>
          <a:stretch>
            <a:fillRect/>
          </a:stretch>
        </p:blipFill>
        <p:spPr>
          <a:xfrm>
            <a:off x="152400" y="2018940"/>
            <a:ext cx="4581525" cy="375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3600">
                <a:solidFill>
                  <a:schemeClr val="dk1"/>
                </a:solidFill>
                <a:latin typeface="Calibri"/>
                <a:ea typeface="Calibri"/>
                <a:cs typeface="Calibri"/>
                <a:sym typeface="Calibri"/>
              </a:rPr>
              <a:t>Manufacturing and Construction Employment</a:t>
            </a:r>
          </a:p>
        </p:txBody>
      </p:sp>
      <p:sp>
        <p:nvSpPr>
          <p:cNvPr id="287" name="Shape 287"/>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Measure of aggregate weekly hours worked by employees confirms the trend of the fall of manufacturing employees due to technological advancement and globalization. Construction work has also dropped drastically, although largely due to cyclicality of the industry as there appears to be a recovery occurring in that industry.</a:t>
            </a:r>
          </a:p>
          <a:p>
            <a:pPr marL="285750" marR="0" lvl="0" indent="-285750" algn="l" rtl="0">
              <a:spcBef>
                <a:spcPts val="0"/>
              </a:spcBef>
              <a:buClr>
                <a:schemeClr val="dk1"/>
              </a:buClr>
              <a:buFont typeface="Arial"/>
              <a:buChar char="•"/>
            </a:pPr>
            <a:r>
              <a:rPr lang="en-US"/>
              <a:t>It also appears that education and health services has rapidly outpaced other major industries in the economy.</a:t>
            </a:r>
          </a:p>
        </p:txBody>
      </p:sp>
      <p:pic>
        <p:nvPicPr>
          <p:cNvPr id="288" name="Shape 288"/>
          <p:cNvPicPr preferRelativeResize="0"/>
          <p:nvPr/>
        </p:nvPicPr>
        <p:blipFill>
          <a:blip r:embed="rId3">
            <a:alphaModFix/>
          </a:blip>
          <a:stretch>
            <a:fillRect/>
          </a:stretch>
        </p:blipFill>
        <p:spPr>
          <a:xfrm>
            <a:off x="1355400" y="2179975"/>
            <a:ext cx="6266675" cy="309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Real Output Per Hour of All Persons</a:t>
            </a:r>
          </a:p>
        </p:txBody>
      </p:sp>
      <p:pic>
        <p:nvPicPr>
          <p:cNvPr id="295" name="Shape 295"/>
          <p:cNvPicPr preferRelativeResize="0"/>
          <p:nvPr/>
        </p:nvPicPr>
        <p:blipFill>
          <a:blip r:embed="rId3">
            <a:alphaModFix/>
          </a:blip>
          <a:stretch>
            <a:fillRect/>
          </a:stretch>
        </p:blipFill>
        <p:spPr>
          <a:xfrm>
            <a:off x="1696775" y="2427875"/>
            <a:ext cx="6136874" cy="3343275"/>
          </a:xfrm>
          <a:prstGeom prst="rect">
            <a:avLst/>
          </a:prstGeom>
          <a:noFill/>
          <a:ln>
            <a:noFill/>
          </a:ln>
        </p:spPr>
      </p:pic>
      <p:sp>
        <p:nvSpPr>
          <p:cNvPr id="296" name="Shape 296"/>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Labor productivity has only increased slightly and steadily per quarter since the great recession. </a:t>
            </a:r>
          </a:p>
          <a:p>
            <a:pPr marL="285750" marR="0" lvl="0" indent="-285750" algn="l" rtl="0">
              <a:spcBef>
                <a:spcPts val="0"/>
              </a:spcBef>
              <a:buClr>
                <a:schemeClr val="dk1"/>
              </a:buClr>
              <a:buFont typeface="Arial"/>
              <a:buChar char="•"/>
            </a:pPr>
            <a:r>
              <a:rPr lang="en-US"/>
              <a:t>Manufacturing has seen more volatility in productivity but appears to be stagnant in the past 5 years.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p:nvPr/>
        </p:nvSpPr>
        <p:spPr>
          <a:xfrm>
            <a:off x="0" y="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Labor Productivity &amp; Wages</a:t>
            </a:r>
          </a:p>
        </p:txBody>
      </p:sp>
      <p:pic>
        <p:nvPicPr>
          <p:cNvPr id="303" name="Shape 303"/>
          <p:cNvPicPr preferRelativeResize="0"/>
          <p:nvPr/>
        </p:nvPicPr>
        <p:blipFill>
          <a:blip r:embed="rId3">
            <a:alphaModFix/>
          </a:blip>
          <a:stretch>
            <a:fillRect/>
          </a:stretch>
        </p:blipFill>
        <p:spPr>
          <a:xfrm>
            <a:off x="1452475" y="2018100"/>
            <a:ext cx="6258050" cy="3679950"/>
          </a:xfrm>
          <a:prstGeom prst="rect">
            <a:avLst/>
          </a:prstGeom>
          <a:noFill/>
          <a:ln>
            <a:noFill/>
          </a:ln>
        </p:spPr>
      </p:pic>
      <p:sp>
        <p:nvSpPr>
          <p:cNvPr id="304" name="Shape 304"/>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Labor productivity has increased by 1.3% earlier this year while unit labor costs have increased by .2% and real compensation per hour has increased by 2.1%.</a:t>
            </a:r>
          </a:p>
          <a:p>
            <a:pPr marL="285750" marR="0" lvl="0" indent="-285750" algn="l" rtl="0">
              <a:spcBef>
                <a:spcPts val="0"/>
              </a:spcBef>
              <a:buClr>
                <a:schemeClr val="dk1"/>
              </a:buClr>
              <a:buFont typeface="Arial"/>
              <a:buChar char="•"/>
            </a:pPr>
            <a:r>
              <a:rPr lang="en-US"/>
              <a:t>We see this as a positive sign as it shows wage growth is occurring with a boost to labor productivity.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0" y="-41650"/>
            <a:ext cx="9270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Health of Technology Sector</a:t>
            </a:r>
          </a:p>
        </p:txBody>
      </p:sp>
      <p:pic>
        <p:nvPicPr>
          <p:cNvPr id="311" name="Shape 311"/>
          <p:cNvPicPr preferRelativeResize="0"/>
          <p:nvPr/>
        </p:nvPicPr>
        <p:blipFill>
          <a:blip r:embed="rId3">
            <a:alphaModFix/>
          </a:blip>
          <a:stretch>
            <a:fillRect/>
          </a:stretch>
        </p:blipFill>
        <p:spPr>
          <a:xfrm>
            <a:off x="2055725" y="2276825"/>
            <a:ext cx="5920000" cy="3552000"/>
          </a:xfrm>
          <a:prstGeom prst="rect">
            <a:avLst/>
          </a:prstGeom>
          <a:noFill/>
          <a:ln>
            <a:noFill/>
          </a:ln>
        </p:spPr>
      </p:pic>
      <p:sp>
        <p:nvSpPr>
          <p:cNvPr id="312" name="Shape 312"/>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a:t>Technology has become a more important part of the U.S economy. The San Francisco Tech Pulse, which is commonly interpreted as the health of the tech sector based on employment and investment into IT goods, has increased to 82. This is a 10 point jump from two years ago showing increasing health and investment into technology.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p:nvPr/>
        </p:nvSpPr>
        <p:spPr>
          <a:xfrm>
            <a:off x="0" y="-59634"/>
            <a:ext cx="3438939"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Today’s Agenda</a:t>
            </a:r>
          </a:p>
        </p:txBody>
      </p:sp>
      <p:grpSp>
        <p:nvGrpSpPr>
          <p:cNvPr id="152" name="Shape 152"/>
          <p:cNvGrpSpPr/>
          <p:nvPr/>
        </p:nvGrpSpPr>
        <p:grpSpPr>
          <a:xfrm>
            <a:off x="76196" y="806086"/>
            <a:ext cx="8875648" cy="5499827"/>
            <a:chOff x="-6629" y="-4505"/>
            <a:chExt cx="8875648" cy="5499827"/>
          </a:xfrm>
        </p:grpSpPr>
        <p:sp>
          <p:nvSpPr>
            <p:cNvPr id="153" name="Shape 153"/>
            <p:cNvSpPr/>
            <p:nvPr/>
          </p:nvSpPr>
          <p:spPr>
            <a:xfrm>
              <a:off x="-6629" y="-4505"/>
              <a:ext cx="7116429" cy="1226003"/>
            </a:xfrm>
            <a:prstGeom prst="roundRect">
              <a:avLst>
                <a:gd name="adj" fmla="val 10000"/>
              </a:avLst>
            </a:prstGeom>
            <a:solidFill>
              <a:srgbClr val="A32638"/>
            </a:solidFill>
            <a:ln w="12700" cap="flat" cmpd="sng">
              <a:solidFill>
                <a:srgbClr val="A32638"/>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29279" y="31403"/>
              <a:ext cx="5704802" cy="1154187"/>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Current Economic and Financial Conditions  </a:t>
              </a:r>
            </a:p>
          </p:txBody>
        </p:sp>
        <p:sp>
          <p:nvSpPr>
            <p:cNvPr id="155" name="Shape 155"/>
            <p:cNvSpPr/>
            <p:nvPr/>
          </p:nvSpPr>
          <p:spPr>
            <a:xfrm>
              <a:off x="600409" y="1432118"/>
              <a:ext cx="7089912" cy="1207979"/>
            </a:xfrm>
            <a:prstGeom prst="roundRect">
              <a:avLst>
                <a:gd name="adj" fmla="val 10000"/>
              </a:avLst>
            </a:prstGeom>
            <a:solidFill>
              <a:srgbClr val="A32638"/>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6" name="Shape 156"/>
            <p:cNvSpPr txBox="1"/>
            <p:nvPr/>
          </p:nvSpPr>
          <p:spPr>
            <a:xfrm>
              <a:off x="635789" y="1467498"/>
              <a:ext cx="5640185" cy="113721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Potential Headwinds and Tailwinds</a:t>
              </a:r>
            </a:p>
          </p:txBody>
        </p:sp>
        <p:sp>
          <p:nvSpPr>
            <p:cNvPr id="157" name="Shape 157"/>
            <p:cNvSpPr/>
            <p:nvPr/>
          </p:nvSpPr>
          <p:spPr>
            <a:xfrm>
              <a:off x="1185327" y="2859731"/>
              <a:ext cx="7089912" cy="1207979"/>
            </a:xfrm>
            <a:prstGeom prst="roundRect">
              <a:avLst>
                <a:gd name="adj" fmla="val 10000"/>
              </a:avLst>
            </a:prstGeom>
            <a:solidFill>
              <a:srgbClr val="A32638"/>
            </a:solidFill>
            <a:ln w="12700" cap="flat" cmpd="sng">
              <a:solidFill>
                <a:srgbClr val="A32638"/>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8" name="Shape 158"/>
            <p:cNvSpPr txBox="1"/>
            <p:nvPr/>
          </p:nvSpPr>
          <p:spPr>
            <a:xfrm>
              <a:off x="1220707" y="2895111"/>
              <a:ext cx="5649048" cy="113721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Forecast</a:t>
              </a:r>
            </a:p>
          </p:txBody>
        </p:sp>
        <p:sp>
          <p:nvSpPr>
            <p:cNvPr id="159" name="Shape 159"/>
            <p:cNvSpPr/>
            <p:nvPr/>
          </p:nvSpPr>
          <p:spPr>
            <a:xfrm>
              <a:off x="1779107" y="4287343"/>
              <a:ext cx="7089912" cy="1207979"/>
            </a:xfrm>
            <a:prstGeom prst="roundRect">
              <a:avLst>
                <a:gd name="adj" fmla="val 10000"/>
              </a:avLst>
            </a:prstGeom>
            <a:solidFill>
              <a:srgbClr val="A32638"/>
            </a:solidFill>
            <a:ln w="12700" cap="flat" cmpd="sng">
              <a:solidFill>
                <a:srgbClr val="A32638"/>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0" name="Shape 160"/>
            <p:cNvSpPr txBox="1"/>
            <p:nvPr/>
          </p:nvSpPr>
          <p:spPr>
            <a:xfrm>
              <a:off x="1814487" y="4322723"/>
              <a:ext cx="5640185" cy="113721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SzPct val="25000"/>
                <a:buNone/>
              </a:pPr>
              <a:r>
                <a:rPr lang="en-US" sz="2400">
                  <a:solidFill>
                    <a:schemeClr val="lt1"/>
                  </a:solidFill>
                  <a:latin typeface="Calibri"/>
                  <a:ea typeface="Calibri"/>
                  <a:cs typeface="Calibri"/>
                  <a:sym typeface="Calibri"/>
                </a:rPr>
                <a:t>Policy Recommendation</a:t>
              </a:r>
            </a:p>
          </p:txBody>
        </p:sp>
        <p:sp>
          <p:nvSpPr>
            <p:cNvPr id="161" name="Shape 161"/>
            <p:cNvSpPr/>
            <p:nvPr/>
          </p:nvSpPr>
          <p:spPr>
            <a:xfrm>
              <a:off x="6311354" y="929708"/>
              <a:ext cx="785186" cy="785186"/>
            </a:xfrm>
            <a:prstGeom prst="downArrow">
              <a:avLst>
                <a:gd name="adj1" fmla="val 55000"/>
                <a:gd name="adj2" fmla="val 45000"/>
              </a:avLst>
            </a:prstGeom>
            <a:solidFill>
              <a:srgbClr val="EDEDED">
                <a:alpha val="89803"/>
              </a:srgbClr>
            </a:solidFill>
            <a:ln w="12700" cap="flat" cmpd="sng">
              <a:solidFill>
                <a:srgbClr val="CFDEEF">
                  <a:alpha val="89803"/>
                </a:srgbClr>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6488021" y="929708"/>
              <a:ext cx="431852" cy="590852"/>
            </a:xfrm>
            <a:prstGeom prst="rect">
              <a:avLst/>
            </a:prstGeom>
            <a:noFill/>
            <a:ln>
              <a:noFill/>
            </a:ln>
          </p:spPr>
          <p:txBody>
            <a:bodyPr wrap="square" lIns="44450" tIns="44450" rIns="44450" bIns="44450" anchor="ctr" anchorCtr="0">
              <a:noAutofit/>
            </a:bodyPr>
            <a:lstStyle/>
            <a:p>
              <a:pPr marL="0" marR="0" lvl="0" indent="0" algn="ctr" rtl="0">
                <a:lnSpc>
                  <a:spcPct val="90000"/>
                </a:lnSpc>
                <a:spcBef>
                  <a:spcPts val="0"/>
                </a:spcBef>
                <a:spcAft>
                  <a:spcPts val="0"/>
                </a:spcAft>
                <a:buNone/>
              </a:pPr>
              <a:endParaRPr sz="3500">
                <a:solidFill>
                  <a:schemeClr val="dk1"/>
                </a:solidFill>
                <a:latin typeface="Calibri"/>
                <a:ea typeface="Calibri"/>
                <a:cs typeface="Calibri"/>
                <a:sym typeface="Calibri"/>
              </a:endParaRPr>
            </a:p>
          </p:txBody>
        </p:sp>
        <p:sp>
          <p:nvSpPr>
            <p:cNvPr id="163" name="Shape 163"/>
            <p:cNvSpPr/>
            <p:nvPr/>
          </p:nvSpPr>
          <p:spPr>
            <a:xfrm>
              <a:off x="6905135" y="2357321"/>
              <a:ext cx="785186" cy="785186"/>
            </a:xfrm>
            <a:prstGeom prst="downArrow">
              <a:avLst>
                <a:gd name="adj1" fmla="val 55000"/>
                <a:gd name="adj2" fmla="val 45000"/>
              </a:avLst>
            </a:prstGeom>
            <a:solidFill>
              <a:srgbClr val="EDEDED">
                <a:alpha val="89803"/>
              </a:srgbClr>
            </a:solidFill>
            <a:ln w="12700" cap="flat" cmpd="sng">
              <a:solidFill>
                <a:srgbClr val="CFDEEF">
                  <a:alpha val="89803"/>
                </a:srgbClr>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7081802" y="2357321"/>
              <a:ext cx="431852" cy="590852"/>
            </a:xfrm>
            <a:prstGeom prst="rect">
              <a:avLst/>
            </a:prstGeom>
            <a:noFill/>
            <a:ln>
              <a:noFill/>
            </a:ln>
          </p:spPr>
          <p:txBody>
            <a:bodyPr wrap="square" lIns="44450" tIns="44450" rIns="44450" bIns="44450" anchor="ctr" anchorCtr="0">
              <a:noAutofit/>
            </a:bodyPr>
            <a:lstStyle/>
            <a:p>
              <a:pPr marL="0" marR="0" lvl="0" indent="0" algn="ctr" rtl="0">
                <a:lnSpc>
                  <a:spcPct val="90000"/>
                </a:lnSpc>
                <a:spcBef>
                  <a:spcPts val="0"/>
                </a:spcBef>
                <a:spcAft>
                  <a:spcPts val="0"/>
                </a:spcAft>
                <a:buNone/>
              </a:pPr>
              <a:endParaRPr sz="3500">
                <a:solidFill>
                  <a:schemeClr val="dk1"/>
                </a:solidFill>
                <a:latin typeface="Calibri"/>
                <a:ea typeface="Calibri"/>
                <a:cs typeface="Calibri"/>
                <a:sym typeface="Calibri"/>
              </a:endParaRPr>
            </a:p>
          </p:txBody>
        </p:sp>
        <p:sp>
          <p:nvSpPr>
            <p:cNvPr id="165" name="Shape 165"/>
            <p:cNvSpPr/>
            <p:nvPr/>
          </p:nvSpPr>
          <p:spPr>
            <a:xfrm>
              <a:off x="7490052" y="3784933"/>
              <a:ext cx="785186" cy="785186"/>
            </a:xfrm>
            <a:prstGeom prst="downArrow">
              <a:avLst>
                <a:gd name="adj1" fmla="val 55000"/>
                <a:gd name="adj2" fmla="val 45000"/>
              </a:avLst>
            </a:prstGeom>
            <a:solidFill>
              <a:srgbClr val="EDEDED">
                <a:alpha val="89803"/>
              </a:srgbClr>
            </a:solidFill>
            <a:ln w="12700" cap="flat" cmpd="sng">
              <a:solidFill>
                <a:srgbClr val="CFDEEF">
                  <a:alpha val="89803"/>
                </a:srgbClr>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7666719" y="3784933"/>
              <a:ext cx="431852" cy="590852"/>
            </a:xfrm>
            <a:prstGeom prst="rect">
              <a:avLst/>
            </a:prstGeom>
            <a:noFill/>
            <a:ln>
              <a:noFill/>
            </a:ln>
          </p:spPr>
          <p:txBody>
            <a:bodyPr wrap="square" lIns="44450" tIns="44450" rIns="44450" bIns="44450" anchor="ctr" anchorCtr="0">
              <a:noAutofit/>
            </a:bodyPr>
            <a:lstStyle/>
            <a:p>
              <a:pPr marL="0" marR="0" lvl="0" indent="0" algn="ctr" rtl="0">
                <a:lnSpc>
                  <a:spcPct val="90000"/>
                </a:lnSpc>
                <a:spcBef>
                  <a:spcPts val="0"/>
                </a:spcBef>
                <a:spcAft>
                  <a:spcPts val="0"/>
                </a:spcAft>
                <a:buNone/>
              </a:pPr>
              <a:endParaRPr sz="35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p:nvPr/>
        </p:nvSpPr>
        <p:spPr>
          <a:xfrm>
            <a:off x="0" y="-59625"/>
            <a:ext cx="410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GDP: Trade Deficit</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sp>
        <p:nvSpPr>
          <p:cNvPr id="319" name="Shape 319"/>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320" name="Shape 320"/>
          <p:cNvSpPr txBox="1"/>
          <p:nvPr/>
        </p:nvSpPr>
        <p:spPr>
          <a:xfrm>
            <a:off x="65433" y="666240"/>
            <a:ext cx="9002400" cy="17544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Trade Deficit- </a:t>
            </a:r>
          </a:p>
          <a:p>
            <a:pPr marL="285750" lvl="0" indent="-285750"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Trade Deficit as percentage of GDP- average of -2.6% since 2009- continue to see this trend</a:t>
            </a:r>
          </a:p>
        </p:txBody>
      </p:sp>
      <p:pic>
        <p:nvPicPr>
          <p:cNvPr id="321" name="Shape 321"/>
          <p:cNvPicPr preferRelativeResize="0"/>
          <p:nvPr/>
        </p:nvPicPr>
        <p:blipFill>
          <a:blip r:embed="rId3">
            <a:alphaModFix/>
          </a:blip>
          <a:stretch>
            <a:fillRect/>
          </a:stretch>
        </p:blipFill>
        <p:spPr>
          <a:xfrm>
            <a:off x="152400" y="2573040"/>
            <a:ext cx="695325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0" y="-59625"/>
            <a:ext cx="7045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GDP: Government Spending</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sp>
        <p:nvSpPr>
          <p:cNvPr id="328" name="Shape 328"/>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pic>
        <p:nvPicPr>
          <p:cNvPr id="329" name="Shape 329"/>
          <p:cNvPicPr preferRelativeResize="0"/>
          <p:nvPr/>
        </p:nvPicPr>
        <p:blipFill>
          <a:blip r:embed="rId3">
            <a:alphaModFix/>
          </a:blip>
          <a:stretch>
            <a:fillRect/>
          </a:stretch>
        </p:blipFill>
        <p:spPr>
          <a:xfrm>
            <a:off x="199225" y="3527600"/>
            <a:ext cx="5029200" cy="27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Capacity Utilization</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pic>
        <p:nvPicPr>
          <p:cNvPr id="336" name="Shape 336"/>
          <p:cNvPicPr preferRelativeResize="0"/>
          <p:nvPr/>
        </p:nvPicPr>
        <p:blipFill>
          <a:blip r:embed="rId3">
            <a:alphaModFix/>
          </a:blip>
          <a:stretch>
            <a:fillRect/>
          </a:stretch>
        </p:blipFill>
        <p:spPr>
          <a:xfrm>
            <a:off x="327925" y="3305250"/>
            <a:ext cx="4581525" cy="2752725"/>
          </a:xfrm>
          <a:prstGeom prst="rect">
            <a:avLst/>
          </a:prstGeom>
          <a:noFill/>
          <a:ln>
            <a:noFill/>
          </a:ln>
        </p:spPr>
      </p:pic>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GDP Gap</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4262267572"/>
              </p:ext>
            </p:extLst>
          </p:nvPr>
        </p:nvGraphicFramePr>
        <p:xfrm>
          <a:off x="65314" y="1651518"/>
          <a:ext cx="8976049" cy="4721290"/>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As an economy we are closing the GDP gap and approaching full output level.</a:t>
            </a:r>
          </a:p>
          <a:p>
            <a:pPr marL="285750" marR="0" lvl="0" indent="-285750" algn="l" rtl="0">
              <a:spcBef>
                <a:spcPts val="0"/>
              </a:spcBef>
              <a:buClr>
                <a:schemeClr val="dk1"/>
              </a:buClr>
              <a:buFont typeface="Arial"/>
              <a:buChar char="•"/>
            </a:pPr>
            <a:r>
              <a:rPr lang="en-US" dirty="0" smtClean="0"/>
              <a:t>You can see in the shaded regions that when Real GDP passed potential GDP there was a break in market cycle Ex: dot com bubble and the credit crisis</a:t>
            </a:r>
            <a:endParaRPr lang="en-US" dirty="0"/>
          </a:p>
        </p:txBody>
      </p:sp>
    </p:spTree>
    <p:extLst>
      <p:ext uri="{BB962C8B-B14F-4D97-AF65-F5344CB8AC3E}">
        <p14:creationId xmlns:p14="http://schemas.microsoft.com/office/powerpoint/2010/main" val="902252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3647519515"/>
              </p:ext>
            </p:extLst>
          </p:nvPr>
        </p:nvGraphicFramePr>
        <p:xfrm>
          <a:off x="74645" y="1866539"/>
          <a:ext cx="8901404" cy="3862872"/>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The majority of PCE is made up of the services industry, close to 70% worth</a:t>
            </a:r>
          </a:p>
          <a:p>
            <a:pPr marL="285750" marR="0" lvl="0" indent="-285750" algn="l" rtl="0">
              <a:spcBef>
                <a:spcPts val="0"/>
              </a:spcBef>
              <a:buClr>
                <a:schemeClr val="dk1"/>
              </a:buClr>
              <a:buFont typeface="Arial"/>
              <a:buChar char="•"/>
            </a:pPr>
            <a:r>
              <a:rPr lang="en-US" dirty="0" smtClean="0"/>
              <a:t>Last months personal income and outlays report was healthy, reporting a $18 BB (.1%) increase in aggregate PCE, versus August numbers which were down $8.4 BB</a:t>
            </a:r>
          </a:p>
          <a:p>
            <a:pPr marL="285750" lvl="1" indent="-285750">
              <a:buClr>
                <a:schemeClr val="dk1"/>
              </a:buClr>
              <a:buFont typeface="Arial"/>
              <a:buChar char="•"/>
            </a:pPr>
            <a:r>
              <a:rPr lang="en-US" dirty="0" smtClean="0"/>
              <a:t>**Side note, add another graph that shows the most recent years of PCE breakdown and maybe YOY growth</a:t>
            </a:r>
            <a:endParaRPr lang="en-US" dirty="0" smtClean="0"/>
          </a:p>
        </p:txBody>
      </p:sp>
    </p:spTree>
    <p:extLst>
      <p:ext uri="{BB962C8B-B14F-4D97-AF65-F5344CB8AC3E}">
        <p14:creationId xmlns:p14="http://schemas.microsoft.com/office/powerpoint/2010/main" val="184417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233915174"/>
              </p:ext>
            </p:extLst>
          </p:nvPr>
        </p:nvGraphicFramePr>
        <p:xfrm>
          <a:off x="444176" y="1068696"/>
          <a:ext cx="7677150" cy="431006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257063" y="1528763"/>
            <a:ext cx="937550" cy="2824162"/>
          </a:xfrm>
          <a:prstGeom prst="rect">
            <a:avLst/>
          </a:prstGeom>
          <a:solidFill>
            <a:schemeClr val="accent3">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88021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376057" cy="56347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Personal Income</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3815404877"/>
              </p:ext>
            </p:extLst>
          </p:nvPr>
        </p:nvGraphicFramePr>
        <p:xfrm>
          <a:off x="141632" y="1866539"/>
          <a:ext cx="9002367" cy="4627566"/>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141633"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Household incomes are rising, while the savings rate is falling</a:t>
            </a:r>
          </a:p>
          <a:p>
            <a:pPr marL="285750" lvl="1" indent="-285750">
              <a:buClr>
                <a:schemeClr val="dk1"/>
              </a:buClr>
              <a:buFont typeface="Arial"/>
              <a:buChar char="•"/>
            </a:pPr>
            <a:r>
              <a:rPr lang="en-US" dirty="0" smtClean="0"/>
              <a:t>Savings rate falling is not necessarily a bad thing, consumers are more confident and consumer sentiment indexes are way up</a:t>
            </a:r>
          </a:p>
          <a:p>
            <a:pPr marL="285750" lvl="3" indent="-285750">
              <a:buClr>
                <a:schemeClr val="dk1"/>
              </a:buClr>
              <a:buFont typeface="Arial"/>
              <a:buChar char="•"/>
            </a:pPr>
            <a:r>
              <a:rPr lang="en-US" dirty="0" smtClean="0"/>
              <a:t>Spikes in consumer savings and income in 2012 was because of a dividend/tax law which incentivized companies to issue higher dividend payouts before the legal change </a:t>
            </a:r>
          </a:p>
        </p:txBody>
      </p:sp>
    </p:spTree>
    <p:extLst>
      <p:ext uri="{BB962C8B-B14F-4D97-AF65-F5344CB8AC3E}">
        <p14:creationId xmlns:p14="http://schemas.microsoft.com/office/powerpoint/2010/main" val="3144403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sp>
        <p:nvSpPr>
          <p:cNvPr id="7" name="Shape 229"/>
          <p:cNvSpPr txBox="1"/>
          <p:nvPr/>
        </p:nvSpPr>
        <p:spPr>
          <a:xfrm>
            <a:off x="141600" y="802432"/>
            <a:ext cx="900240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Consumers have be de-leveraging since the end of the financial crisis</a:t>
            </a:r>
          </a:p>
          <a:p>
            <a:pPr marL="285750" marR="0" lvl="0" indent="-285750" algn="l" rtl="0">
              <a:spcBef>
                <a:spcPts val="0"/>
              </a:spcBef>
              <a:buClr>
                <a:schemeClr val="dk1"/>
              </a:buClr>
              <a:buFont typeface="Arial"/>
              <a:buChar char="•"/>
            </a:pPr>
            <a:r>
              <a:rPr lang="en-US" dirty="0" smtClean="0"/>
              <a:t>There has been a slight uptick in leverage but nothing unhealthy  </a:t>
            </a:r>
          </a:p>
        </p:txBody>
      </p:sp>
      <p:graphicFrame>
        <p:nvGraphicFramePr>
          <p:cNvPr id="8" name="Chart 7"/>
          <p:cNvGraphicFramePr>
            <a:graphicFrameLocks/>
          </p:cNvGraphicFramePr>
          <p:nvPr>
            <p:extLst>
              <p:ext uri="{D42A27DB-BD31-4B8C-83A1-F6EECF244321}">
                <p14:modId xmlns:p14="http://schemas.microsoft.com/office/powerpoint/2010/main" val="1522414626"/>
              </p:ext>
            </p:extLst>
          </p:nvPr>
        </p:nvGraphicFramePr>
        <p:xfrm>
          <a:off x="141634" y="1866539"/>
          <a:ext cx="9002366" cy="45809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052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1893504392"/>
              </p:ext>
            </p:extLst>
          </p:nvPr>
        </p:nvGraphicFramePr>
        <p:xfrm>
          <a:off x="141633" y="1464906"/>
          <a:ext cx="8881070" cy="5019870"/>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514858" y="811299"/>
            <a:ext cx="799466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There has been increases in demand for consumers, but a lack of supply in the market which has lead to higher home prices in the last several years</a:t>
            </a:r>
          </a:p>
        </p:txBody>
      </p:sp>
    </p:spTree>
    <p:extLst>
      <p:ext uri="{BB962C8B-B14F-4D97-AF65-F5344CB8AC3E}">
        <p14:creationId xmlns:p14="http://schemas.microsoft.com/office/powerpoint/2010/main" val="2756340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5" name="Chart 4"/>
          <p:cNvGraphicFramePr>
            <a:graphicFrameLocks/>
          </p:cNvGraphicFramePr>
          <p:nvPr>
            <p:extLst>
              <p:ext uri="{D42A27DB-BD31-4B8C-83A1-F6EECF244321}">
                <p14:modId xmlns:p14="http://schemas.microsoft.com/office/powerpoint/2010/main" val="344907045"/>
              </p:ext>
            </p:extLst>
          </p:nvPr>
        </p:nvGraphicFramePr>
        <p:xfrm>
          <a:off x="0" y="1447100"/>
          <a:ext cx="9144000" cy="4879055"/>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229"/>
          <p:cNvSpPr txBox="1"/>
          <p:nvPr/>
        </p:nvSpPr>
        <p:spPr>
          <a:xfrm>
            <a:off x="514858" y="811299"/>
            <a:ext cx="7994660" cy="1064107"/>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smtClean="0"/>
              <a:t>Inventory has been relatively flat</a:t>
            </a:r>
          </a:p>
        </p:txBody>
      </p:sp>
    </p:spTree>
    <p:extLst>
      <p:ext uri="{BB962C8B-B14F-4D97-AF65-F5344CB8AC3E}">
        <p14:creationId xmlns:p14="http://schemas.microsoft.com/office/powerpoint/2010/main" val="2530158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141634" y="2959175"/>
            <a:ext cx="8783706" cy="3491320"/>
          </a:xfrm>
          <a:prstGeom prst="rect">
            <a:avLst/>
          </a:prstGeom>
          <a:noFill/>
          <a:ln>
            <a:noFill/>
          </a:ln>
        </p:spPr>
      </p:pic>
      <p:sp>
        <p:nvSpPr>
          <p:cNvPr id="173" name="Shape 173"/>
          <p:cNvSpPr txBox="1"/>
          <p:nvPr/>
        </p:nvSpPr>
        <p:spPr>
          <a:xfrm>
            <a:off x="0" y="-59634"/>
            <a:ext cx="3438939"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Inflation: PCE </a:t>
            </a:r>
          </a:p>
        </p:txBody>
      </p:sp>
      <p:sp>
        <p:nvSpPr>
          <p:cNvPr id="174" name="Shape 174"/>
          <p:cNvSpPr txBox="1"/>
          <p:nvPr/>
        </p:nvSpPr>
        <p:spPr>
          <a:xfrm>
            <a:off x="141633" y="6606329"/>
            <a:ext cx="3667539" cy="2616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U.S. Bureau of Economic Analysis </a:t>
            </a:r>
          </a:p>
        </p:txBody>
      </p:sp>
      <p:sp>
        <p:nvSpPr>
          <p:cNvPr id="175" name="Shape 175"/>
          <p:cNvSpPr/>
          <p:nvPr/>
        </p:nvSpPr>
        <p:spPr>
          <a:xfrm>
            <a:off x="447261" y="2420566"/>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Headline vs Core PCE </a:t>
            </a:r>
          </a:p>
          <a:p>
            <a:pPr marL="152400" marR="0" lvl="0" indent="-12700" algn="l" rtl="0">
              <a:spcBef>
                <a:spcPts val="0"/>
              </a:spcBef>
              <a:buSzPct val="25000"/>
              <a:buNone/>
            </a:pPr>
            <a:r>
              <a:rPr lang="en-US" sz="1100">
                <a:solidFill>
                  <a:srgbClr val="595958"/>
                </a:solidFill>
                <a:latin typeface="Calibri"/>
                <a:ea typeface="Calibri"/>
                <a:cs typeface="Calibri"/>
                <a:sym typeface="Calibri"/>
              </a:rPr>
              <a:t>Annualized Rate (%)</a:t>
            </a:r>
          </a:p>
        </p:txBody>
      </p:sp>
      <p:sp>
        <p:nvSpPr>
          <p:cNvPr id="176" name="Shape 176"/>
          <p:cNvSpPr txBox="1"/>
          <p:nvPr/>
        </p:nvSpPr>
        <p:spPr>
          <a:xfrm>
            <a:off x="141633" y="666240"/>
            <a:ext cx="9002367" cy="1754326"/>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Both Headline and Core PCE price indices’ annualized rates of growth have averaged 1.6% over past 10 years</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August Core PCE, which excludes volatile food and energy prices, came in at 1.2%, 80bps below </a:t>
            </a:r>
            <a:r>
              <a:rPr lang="en-US" sz="1800" b="1">
                <a:solidFill>
                  <a:schemeClr val="dk1"/>
                </a:solidFill>
                <a:latin typeface="Calibri"/>
                <a:ea typeface="Calibri"/>
                <a:cs typeface="Calibri"/>
                <a:sym typeface="Calibri"/>
              </a:rPr>
              <a:t>Fed’s 2% target  </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However, the Fed has succeeded in achieving </a:t>
            </a:r>
            <a:r>
              <a:rPr lang="en-US" sz="1800" b="1">
                <a:solidFill>
                  <a:schemeClr val="dk1"/>
                </a:solidFill>
                <a:latin typeface="Calibri"/>
                <a:ea typeface="Calibri"/>
                <a:cs typeface="Calibri"/>
                <a:sym typeface="Calibri"/>
              </a:rPr>
              <a:t>stable prices </a:t>
            </a:r>
            <a:r>
              <a:rPr lang="en-US" sz="1800">
                <a:solidFill>
                  <a:schemeClr val="dk1"/>
                </a:solidFill>
                <a:latin typeface="Calibri"/>
                <a:ea typeface="Calibri"/>
                <a:cs typeface="Calibri"/>
                <a:sym typeface="Calibri"/>
              </a:rPr>
              <a:t>over the past 10 years, with core inflation volatility at 0.8%, below 30 year average of 1.36%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2572610838"/>
              </p:ext>
            </p:extLst>
          </p:nvPr>
        </p:nvGraphicFramePr>
        <p:xfrm>
          <a:off x="74645" y="1017036"/>
          <a:ext cx="8901404" cy="4534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28035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0" y="-59625"/>
            <a:ext cx="44472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dirty="0" smtClean="0">
                <a:solidFill>
                  <a:schemeClr val="dk1"/>
                </a:solidFill>
                <a:latin typeface="Calibri"/>
                <a:ea typeface="Calibri"/>
                <a:cs typeface="Calibri"/>
                <a:sym typeface="Calibri"/>
              </a:rPr>
              <a:t>PCE Breakdown</a:t>
            </a:r>
            <a:endParaRPr lang="en-US" sz="4000" dirty="0">
              <a:solidFill>
                <a:schemeClr val="dk1"/>
              </a:solidFill>
              <a:latin typeface="Calibri"/>
              <a:ea typeface="Calibri"/>
              <a:cs typeface="Calibri"/>
              <a:sym typeface="Calibri"/>
            </a:endParaRPr>
          </a:p>
          <a:p>
            <a:pPr marL="0" marR="0" lvl="0" indent="0" algn="l" rtl="0">
              <a:spcBef>
                <a:spcPts val="0"/>
              </a:spcBef>
              <a:buSzPct val="25000"/>
              <a:buNone/>
            </a:pPr>
            <a:r>
              <a:rPr lang="en-US" sz="4000" dirty="0">
                <a:solidFill>
                  <a:schemeClr val="dk1"/>
                </a:solidFill>
                <a:latin typeface="Calibri"/>
                <a:ea typeface="Calibri"/>
                <a:cs typeface="Calibri"/>
                <a:sym typeface="Calibri"/>
              </a:rPr>
              <a:t> </a:t>
            </a:r>
          </a:p>
        </p:txBody>
      </p:sp>
      <p:sp>
        <p:nvSpPr>
          <p:cNvPr id="337" name="Shape 337"/>
          <p:cNvSpPr txBox="1"/>
          <p:nvPr/>
        </p:nvSpPr>
        <p:spPr>
          <a:xfrm>
            <a:off x="141633" y="6606329"/>
            <a:ext cx="3667500" cy="261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Federal Reserve Bank of St.Louis  </a:t>
            </a:r>
          </a:p>
        </p:txBody>
      </p:sp>
      <p:graphicFrame>
        <p:nvGraphicFramePr>
          <p:cNvPr id="6" name="Chart 5"/>
          <p:cNvGraphicFramePr>
            <a:graphicFrameLocks/>
          </p:cNvGraphicFramePr>
          <p:nvPr>
            <p:extLst>
              <p:ext uri="{D42A27DB-BD31-4B8C-83A1-F6EECF244321}">
                <p14:modId xmlns:p14="http://schemas.microsoft.com/office/powerpoint/2010/main" val="2572610838"/>
              </p:ext>
            </p:extLst>
          </p:nvPr>
        </p:nvGraphicFramePr>
        <p:xfrm>
          <a:off x="74645" y="1017036"/>
          <a:ext cx="8901404" cy="4534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5336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p:nvPr/>
        </p:nvSpPr>
        <p:spPr>
          <a:xfrm>
            <a:off x="0" y="-59625"/>
            <a:ext cx="67761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Unwinding of the Balance Sheet</a:t>
            </a:r>
          </a:p>
          <a:p>
            <a:pPr marL="0" marR="0" lvl="0" indent="0" algn="l" rtl="0">
              <a:spcBef>
                <a:spcPts val="0"/>
              </a:spcBef>
              <a:buSzPct val="25000"/>
              <a:buNone/>
            </a:pPr>
            <a:r>
              <a:rPr lang="en-US" sz="4000">
                <a:solidFill>
                  <a:schemeClr val="dk1"/>
                </a:solidFill>
                <a:latin typeface="Calibri"/>
                <a:ea typeface="Calibri"/>
                <a:cs typeface="Calibri"/>
                <a:sym typeface="Calibri"/>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0" y="-59634"/>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Inflation: Services vs Goods  </a:t>
            </a:r>
          </a:p>
        </p:txBody>
      </p:sp>
      <p:sp>
        <p:nvSpPr>
          <p:cNvPr id="183" name="Shape 183"/>
          <p:cNvSpPr txBox="1"/>
          <p:nvPr/>
        </p:nvSpPr>
        <p:spPr>
          <a:xfrm>
            <a:off x="141633" y="6606329"/>
            <a:ext cx="3667539" cy="2616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50" i="1">
                <a:solidFill>
                  <a:schemeClr val="dk1"/>
                </a:solidFill>
                <a:latin typeface="Calibri"/>
                <a:ea typeface="Calibri"/>
                <a:cs typeface="Calibri"/>
                <a:sym typeface="Calibri"/>
              </a:rPr>
              <a:t>Source: U.S. Bureau of Economic Analysis </a:t>
            </a:r>
          </a:p>
        </p:txBody>
      </p:sp>
      <p:sp>
        <p:nvSpPr>
          <p:cNvPr id="184" name="Shape 184"/>
          <p:cNvSpPr/>
          <p:nvPr/>
        </p:nvSpPr>
        <p:spPr>
          <a:xfrm>
            <a:off x="218661" y="2413819"/>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Core PCE Inflation and Its Components</a:t>
            </a:r>
          </a:p>
          <a:p>
            <a:pPr marL="152400" marR="0" lvl="0" indent="-12700" algn="l" rtl="0">
              <a:spcBef>
                <a:spcPts val="0"/>
              </a:spcBef>
              <a:buSzPct val="25000"/>
              <a:buNone/>
            </a:pPr>
            <a:r>
              <a:rPr lang="en-US" sz="1100">
                <a:solidFill>
                  <a:srgbClr val="595958"/>
                </a:solidFill>
                <a:latin typeface="Calibri"/>
                <a:ea typeface="Calibri"/>
                <a:cs typeface="Calibri"/>
                <a:sym typeface="Calibri"/>
              </a:rPr>
              <a:t>12-month % change</a:t>
            </a:r>
          </a:p>
        </p:txBody>
      </p:sp>
      <p:pic>
        <p:nvPicPr>
          <p:cNvPr id="185" name="Shape 185"/>
          <p:cNvPicPr preferRelativeResize="0"/>
          <p:nvPr/>
        </p:nvPicPr>
        <p:blipFill rotWithShape="1">
          <a:blip r:embed="rId3">
            <a:alphaModFix/>
          </a:blip>
          <a:srcRect/>
          <a:stretch/>
        </p:blipFill>
        <p:spPr>
          <a:xfrm>
            <a:off x="0" y="2919928"/>
            <a:ext cx="4452730" cy="3667030"/>
          </a:xfrm>
          <a:prstGeom prst="rect">
            <a:avLst/>
          </a:prstGeom>
          <a:noFill/>
          <a:ln>
            <a:noFill/>
          </a:ln>
        </p:spPr>
      </p:pic>
      <p:pic>
        <p:nvPicPr>
          <p:cNvPr id="186" name="Shape 186"/>
          <p:cNvPicPr preferRelativeResize="0"/>
          <p:nvPr/>
        </p:nvPicPr>
        <p:blipFill rotWithShape="1">
          <a:blip r:embed="rId4">
            <a:alphaModFix/>
          </a:blip>
          <a:srcRect/>
          <a:stretch/>
        </p:blipFill>
        <p:spPr>
          <a:xfrm>
            <a:off x="4721087" y="2939299"/>
            <a:ext cx="4422913" cy="3667030"/>
          </a:xfrm>
          <a:prstGeom prst="rect">
            <a:avLst/>
          </a:prstGeom>
          <a:noFill/>
          <a:ln>
            <a:noFill/>
          </a:ln>
        </p:spPr>
      </p:pic>
      <p:sp>
        <p:nvSpPr>
          <p:cNvPr id="187" name="Shape 187"/>
          <p:cNvSpPr/>
          <p:nvPr/>
        </p:nvSpPr>
        <p:spPr>
          <a:xfrm>
            <a:off x="4790661" y="2438212"/>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Core PCE Goods vs. US Dollar </a:t>
            </a:r>
          </a:p>
          <a:p>
            <a:pPr marL="152400" marR="0" lvl="0" indent="-12700" algn="l" rtl="0">
              <a:spcBef>
                <a:spcPts val="0"/>
              </a:spcBef>
              <a:buSzPct val="25000"/>
              <a:buNone/>
            </a:pPr>
            <a:r>
              <a:rPr lang="en-US" sz="1100">
                <a:solidFill>
                  <a:srgbClr val="595958"/>
                </a:solidFill>
                <a:latin typeface="Calibri"/>
                <a:ea typeface="Calibri"/>
                <a:cs typeface="Calibri"/>
                <a:sym typeface="Calibri"/>
              </a:rPr>
              <a:t>12-month % change | Index Mar 1973 = 100</a:t>
            </a:r>
          </a:p>
        </p:txBody>
      </p:sp>
      <p:sp>
        <p:nvSpPr>
          <p:cNvPr id="188" name="Shape 188"/>
          <p:cNvSpPr txBox="1"/>
          <p:nvPr/>
        </p:nvSpPr>
        <p:spPr>
          <a:xfrm>
            <a:off x="4701208" y="6623975"/>
            <a:ext cx="6261652"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i="1">
                <a:solidFill>
                  <a:schemeClr val="dk1"/>
                </a:solidFill>
                <a:latin typeface="Calibri"/>
                <a:ea typeface="Calibri"/>
                <a:cs typeface="Calibri"/>
                <a:sym typeface="Calibri"/>
              </a:rPr>
              <a:t>Sources: U.S. Bureau of Economic Analysis; Board of Governors of the Federal Reserve System </a:t>
            </a:r>
          </a:p>
        </p:txBody>
      </p:sp>
      <p:sp>
        <p:nvSpPr>
          <p:cNvPr id="189" name="Shape 189"/>
          <p:cNvSpPr txBox="1"/>
          <p:nvPr/>
        </p:nvSpPr>
        <p:spPr>
          <a:xfrm>
            <a:off x="141633" y="666240"/>
            <a:ext cx="9002367" cy="1754326"/>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By breaking PCE into goods and services components can understand inflation trends better</a:t>
            </a:r>
          </a:p>
          <a:p>
            <a:pPr marL="285750" marR="0" lvl="0" indent="-285750" algn="l" rtl="0">
              <a:spcBef>
                <a:spcPts val="0"/>
              </a:spcBef>
              <a:buClr>
                <a:schemeClr val="dk1"/>
              </a:buClr>
              <a:buSzPct val="100000"/>
              <a:buFont typeface="Arial"/>
              <a:buChar char="•"/>
            </a:pPr>
            <a:r>
              <a:rPr lang="en-US" sz="1800" b="1">
                <a:solidFill>
                  <a:schemeClr val="dk1"/>
                </a:solidFill>
                <a:latin typeface="Calibri"/>
                <a:ea typeface="Calibri"/>
                <a:cs typeface="Calibri"/>
                <a:sym typeface="Calibri"/>
              </a:rPr>
              <a:t>Core Services inflation has averaged 2.2% over past 10 years </a:t>
            </a:r>
            <a:r>
              <a:rPr lang="en-US" sz="1800">
                <a:solidFill>
                  <a:schemeClr val="dk1"/>
                </a:solidFill>
                <a:latin typeface="Calibri"/>
                <a:ea typeface="Calibri"/>
                <a:cs typeface="Calibri"/>
                <a:sym typeface="Calibri"/>
              </a:rPr>
              <a:t>and has tracked Core PCE movements closely (Correlation: 0.84) since August of 2007</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Core Durable Goods have been deflationary since Oct. 1995 </a:t>
            </a:r>
          </a:p>
          <a:p>
            <a:pPr marL="742950" marR="0" lvl="1" indent="-285750" algn="l" rtl="0">
              <a:spcBef>
                <a:spcPts val="0"/>
              </a:spcBef>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Value of US Dollar and Durable Goods prices have negative correlation (-0.51 over past 10 Years); recent depreciation of dollar has resulted in uptick of prices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p:nvPr/>
        </p:nvSpPr>
        <p:spPr>
          <a:xfrm>
            <a:off x="0" y="-41646"/>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Money Supply</a:t>
            </a:r>
          </a:p>
        </p:txBody>
      </p:sp>
      <p:pic>
        <p:nvPicPr>
          <p:cNvPr id="196" name="Shape 196"/>
          <p:cNvPicPr preferRelativeResize="0"/>
          <p:nvPr/>
        </p:nvPicPr>
        <p:blipFill rotWithShape="1">
          <a:blip r:embed="rId3">
            <a:alphaModFix/>
          </a:blip>
          <a:srcRect/>
          <a:stretch/>
        </p:blipFill>
        <p:spPr>
          <a:xfrm>
            <a:off x="0" y="3004912"/>
            <a:ext cx="4572000" cy="3548270"/>
          </a:xfrm>
          <a:prstGeom prst="rect">
            <a:avLst/>
          </a:prstGeom>
          <a:noFill/>
          <a:ln>
            <a:noFill/>
          </a:ln>
        </p:spPr>
      </p:pic>
      <p:sp>
        <p:nvSpPr>
          <p:cNvPr id="197" name="Shape 197"/>
          <p:cNvSpPr/>
          <p:nvPr/>
        </p:nvSpPr>
        <p:spPr>
          <a:xfrm>
            <a:off x="337931" y="2572388"/>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M2 vs Velocity of M2</a:t>
            </a:r>
          </a:p>
          <a:p>
            <a:pPr marL="152400" marR="0" lvl="0" indent="-12700" algn="l" rtl="0">
              <a:spcBef>
                <a:spcPts val="0"/>
              </a:spcBef>
              <a:buSzPct val="25000"/>
              <a:buNone/>
            </a:pPr>
            <a:r>
              <a:rPr lang="en-US" sz="1100">
                <a:solidFill>
                  <a:srgbClr val="595958"/>
                </a:solidFill>
                <a:latin typeface="Calibri"/>
                <a:ea typeface="Calibri"/>
                <a:cs typeface="Calibri"/>
                <a:sym typeface="Calibri"/>
              </a:rPr>
              <a:t>USD Billions | Ratio</a:t>
            </a:r>
          </a:p>
        </p:txBody>
      </p:sp>
      <p:sp>
        <p:nvSpPr>
          <p:cNvPr id="198" name="Shape 198"/>
          <p:cNvSpPr txBox="1"/>
          <p:nvPr/>
        </p:nvSpPr>
        <p:spPr>
          <a:xfrm>
            <a:off x="0" y="6637107"/>
            <a:ext cx="6261652"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i="1">
                <a:solidFill>
                  <a:schemeClr val="dk1"/>
                </a:solidFill>
                <a:latin typeface="Calibri"/>
                <a:ea typeface="Calibri"/>
                <a:cs typeface="Calibri"/>
                <a:sym typeface="Calibri"/>
              </a:rPr>
              <a:t>Sources: Federal Reserve Bank of St. Louis; Board of Governors of the Federal Reserve System </a:t>
            </a:r>
          </a:p>
        </p:txBody>
      </p:sp>
      <p:sp>
        <p:nvSpPr>
          <p:cNvPr id="199" name="Shape 199"/>
          <p:cNvSpPr txBox="1"/>
          <p:nvPr/>
        </p:nvSpPr>
        <p:spPr>
          <a:xfrm>
            <a:off x="0" y="647147"/>
            <a:ext cx="9002367" cy="1815882"/>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600">
                <a:solidFill>
                  <a:schemeClr val="dk1"/>
                </a:solidFill>
                <a:latin typeface="Calibri"/>
                <a:ea typeface="Calibri"/>
                <a:cs typeface="Calibri"/>
                <a:sym typeface="Calibri"/>
              </a:rPr>
              <a:t>Large-scale asset purchases following Great Recession resulted in unprecedented expansion of monetary base. However, sharp decline in velocity of M2 has offset M2 expansion, coinciding with little change to 1%-2% GDP growth environment.</a:t>
            </a:r>
          </a:p>
          <a:p>
            <a:pPr marL="285750" marR="0" lvl="0" indent="-285750" algn="l" rtl="0">
              <a:spcBef>
                <a:spcPts val="0"/>
              </a:spcBef>
              <a:buClr>
                <a:schemeClr val="dk1"/>
              </a:buClr>
              <a:buSzPct val="100000"/>
              <a:buFont typeface="Arial"/>
              <a:buChar char="•"/>
            </a:pPr>
            <a:r>
              <a:rPr lang="en-US" sz="1600">
                <a:solidFill>
                  <a:schemeClr val="dk1"/>
                </a:solidFill>
                <a:latin typeface="Calibri"/>
                <a:ea typeface="Calibri"/>
                <a:cs typeface="Calibri"/>
                <a:sym typeface="Calibri"/>
              </a:rPr>
              <a:t>This may be a result of low rate environment eliminating opportunity cost of holding cash</a:t>
            </a:r>
          </a:p>
          <a:p>
            <a:pPr marL="285750" marR="0" lvl="0" indent="-285750" algn="l" rtl="0">
              <a:spcBef>
                <a:spcPts val="0"/>
              </a:spcBef>
              <a:buClr>
                <a:schemeClr val="dk1"/>
              </a:buClr>
              <a:buSzPct val="100000"/>
              <a:buFont typeface="Arial"/>
              <a:buChar char="•"/>
            </a:pPr>
            <a:r>
              <a:rPr lang="en-US" sz="1600">
                <a:solidFill>
                  <a:schemeClr val="dk1"/>
                </a:solidFill>
                <a:latin typeface="Calibri"/>
                <a:ea typeface="Calibri"/>
                <a:cs typeface="Calibri"/>
                <a:sym typeface="Calibri"/>
              </a:rPr>
              <a:t>As increasing consumer confidence materializes in increased spending, lending levels remains strong, and Fed tapering removes excess liquidity, we believe velocity of M2 will pick up resulting in higher growth and inflation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0" y="-41646"/>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Inflation Expectations</a:t>
            </a:r>
          </a:p>
        </p:txBody>
      </p:sp>
      <p:pic>
        <p:nvPicPr>
          <p:cNvPr id="206" name="Shape 206"/>
          <p:cNvPicPr preferRelativeResize="0"/>
          <p:nvPr/>
        </p:nvPicPr>
        <p:blipFill rotWithShape="1">
          <a:blip r:embed="rId3">
            <a:alphaModFix/>
          </a:blip>
          <a:srcRect/>
          <a:stretch/>
        </p:blipFill>
        <p:spPr>
          <a:xfrm>
            <a:off x="218661" y="2266122"/>
            <a:ext cx="6858000" cy="4065104"/>
          </a:xfrm>
          <a:prstGeom prst="rect">
            <a:avLst/>
          </a:prstGeom>
          <a:noFill/>
          <a:ln>
            <a:noFill/>
          </a:ln>
        </p:spPr>
      </p:pic>
      <p:sp>
        <p:nvSpPr>
          <p:cNvPr id="207" name="Shape 207"/>
          <p:cNvSpPr txBox="1"/>
          <p:nvPr/>
        </p:nvSpPr>
        <p:spPr>
          <a:xfrm>
            <a:off x="0" y="6637107"/>
            <a:ext cx="6261652"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i="1">
                <a:solidFill>
                  <a:schemeClr val="dk1"/>
                </a:solidFill>
                <a:latin typeface="Calibri"/>
                <a:ea typeface="Calibri"/>
                <a:cs typeface="Calibri"/>
                <a:sym typeface="Calibri"/>
              </a:rPr>
              <a:t>Sources: Federal Reserve Bank of St. Louis; University of Michigan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0" y="-41646"/>
            <a:ext cx="9144000"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New Global Inflation Regime</a:t>
            </a:r>
          </a:p>
        </p:txBody>
      </p:sp>
      <p:pic>
        <p:nvPicPr>
          <p:cNvPr id="214" name="Shape 214"/>
          <p:cNvPicPr preferRelativeResize="0"/>
          <p:nvPr/>
        </p:nvPicPr>
        <p:blipFill rotWithShape="1">
          <a:blip r:embed="rId3">
            <a:alphaModFix/>
          </a:blip>
          <a:srcRect/>
          <a:stretch/>
        </p:blipFill>
        <p:spPr>
          <a:xfrm>
            <a:off x="210710" y="2456373"/>
            <a:ext cx="8722581" cy="3954366"/>
          </a:xfrm>
          <a:prstGeom prst="rect">
            <a:avLst/>
          </a:prstGeom>
          <a:noFill/>
          <a:ln>
            <a:noFill/>
          </a:ln>
        </p:spPr>
      </p:pic>
      <p:sp>
        <p:nvSpPr>
          <p:cNvPr id="215" name="Shape 215"/>
          <p:cNvSpPr txBox="1"/>
          <p:nvPr/>
        </p:nvSpPr>
        <p:spPr>
          <a:xfrm>
            <a:off x="141633" y="666240"/>
            <a:ext cx="9002367" cy="1200329"/>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Since 2009 many developed nations have experienced tepid inflation </a:t>
            </a:r>
            <a:r>
              <a:rPr lang="en-US" sz="1800" b="1">
                <a:solidFill>
                  <a:schemeClr val="dk1"/>
                </a:solidFill>
                <a:latin typeface="Calibri"/>
                <a:ea typeface="Calibri"/>
                <a:cs typeface="Calibri"/>
                <a:sym typeface="Calibri"/>
              </a:rPr>
              <a:t>bounded between 1% and 2%  </a:t>
            </a:r>
          </a:p>
          <a:p>
            <a:pPr marL="285750" marR="0" lvl="0" indent="-28575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We believe increased globalization and innovation within developed nations has resulted in a new </a:t>
            </a:r>
            <a:r>
              <a:rPr lang="en-US" sz="1800" b="1">
                <a:solidFill>
                  <a:schemeClr val="dk1"/>
                </a:solidFill>
                <a:latin typeface="Calibri"/>
                <a:ea typeface="Calibri"/>
                <a:cs typeface="Calibri"/>
                <a:sym typeface="Calibri"/>
              </a:rPr>
              <a:t>low inflation regime </a:t>
            </a:r>
          </a:p>
        </p:txBody>
      </p:sp>
      <p:sp>
        <p:nvSpPr>
          <p:cNvPr id="216" name="Shape 216"/>
          <p:cNvSpPr/>
          <p:nvPr/>
        </p:nvSpPr>
        <p:spPr>
          <a:xfrm>
            <a:off x="318052" y="1939050"/>
            <a:ext cx="4572000" cy="538609"/>
          </a:xfrm>
          <a:prstGeom prst="rect">
            <a:avLst/>
          </a:prstGeom>
          <a:noFill/>
          <a:ln>
            <a:noFill/>
          </a:ln>
        </p:spPr>
        <p:txBody>
          <a:bodyPr wrap="square" lIns="91425" tIns="45700" rIns="91425" bIns="45700" anchor="t" anchorCtr="0">
            <a:noAutofit/>
          </a:bodyPr>
          <a:lstStyle/>
          <a:p>
            <a:pPr marL="152400" marR="0" lvl="0" indent="-12700" algn="l" rtl="0">
              <a:spcBef>
                <a:spcPts val="0"/>
              </a:spcBef>
              <a:buSzPct val="25000"/>
              <a:buNone/>
            </a:pPr>
            <a:r>
              <a:rPr lang="en-US" sz="1800">
                <a:solidFill>
                  <a:srgbClr val="595958"/>
                </a:solidFill>
                <a:latin typeface="Calibri"/>
                <a:ea typeface="Calibri"/>
                <a:cs typeface="Calibri"/>
                <a:sym typeface="Calibri"/>
              </a:rPr>
              <a:t>Developed Nation Core Inflation Rates</a:t>
            </a:r>
          </a:p>
          <a:p>
            <a:pPr marL="152400" marR="0" lvl="0" indent="-12700" algn="l" rtl="0">
              <a:spcBef>
                <a:spcPts val="0"/>
              </a:spcBef>
              <a:buSzPct val="25000"/>
              <a:buNone/>
            </a:pPr>
            <a:r>
              <a:rPr lang="en-US" sz="1100">
                <a:solidFill>
                  <a:srgbClr val="595958"/>
                </a:solidFill>
                <a:latin typeface="Calibri"/>
                <a:ea typeface="Calibri"/>
                <a:cs typeface="Calibri"/>
                <a:sym typeface="Calibri"/>
              </a:rPr>
              <a:t>12-month % change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p:nvPr/>
        </p:nvSpPr>
        <p:spPr>
          <a:xfrm>
            <a:off x="0" y="-41646"/>
            <a:ext cx="7911548"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Wage Growth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p:nvPr/>
        </p:nvSpPr>
        <p:spPr>
          <a:xfrm>
            <a:off x="0" y="-41646"/>
            <a:ext cx="9144000" cy="708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4000">
                <a:solidFill>
                  <a:schemeClr val="dk1"/>
                </a:solidFill>
                <a:latin typeface="Calibri"/>
                <a:ea typeface="Calibri"/>
                <a:cs typeface="Calibri"/>
                <a:sym typeface="Calibri"/>
              </a:rPr>
              <a:t>Unemployment</a:t>
            </a:r>
          </a:p>
        </p:txBody>
      </p:sp>
      <p:sp>
        <p:nvSpPr>
          <p:cNvPr id="229" name="Shape 229"/>
          <p:cNvSpPr txBox="1"/>
          <p:nvPr/>
        </p:nvSpPr>
        <p:spPr>
          <a:xfrm>
            <a:off x="141633" y="666240"/>
            <a:ext cx="9002400" cy="120030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Font typeface="Arial"/>
              <a:buChar char="•"/>
            </a:pPr>
            <a:r>
              <a:rPr lang="en-US" dirty="0"/>
              <a:t>Civilian unemployment rate or U-3 has fallen to a post recession low of 4.2% while the U-6 measure of unemployment has also fallen to a low of 8.3%.</a:t>
            </a:r>
          </a:p>
          <a:p>
            <a:pPr marL="285750" marR="0" lvl="0" indent="-285750" algn="l" rtl="0">
              <a:spcBef>
                <a:spcPts val="0"/>
              </a:spcBef>
              <a:buClr>
                <a:schemeClr val="dk1"/>
              </a:buClr>
              <a:buFont typeface="Arial"/>
              <a:buChar char="•"/>
            </a:pPr>
            <a:r>
              <a:rPr lang="en-US" dirty="0"/>
              <a:t>The spread between the two measures has fallen from a high of 7.4% in 2011 to the current spread of 4.1%, signaling a significant reduction in </a:t>
            </a:r>
            <a:r>
              <a:rPr lang="en-US" dirty="0">
                <a:solidFill>
                  <a:schemeClr val="dk1"/>
                </a:solidFill>
              </a:rPr>
              <a:t>marginally attached workers plus </a:t>
            </a:r>
            <a:r>
              <a:rPr lang="en-US" dirty="0"/>
              <a:t>part time workers. </a:t>
            </a:r>
          </a:p>
        </p:txBody>
      </p:sp>
      <p:pic>
        <p:nvPicPr>
          <p:cNvPr id="230" name="Shape 230"/>
          <p:cNvPicPr preferRelativeResize="0"/>
          <p:nvPr/>
        </p:nvPicPr>
        <p:blipFill>
          <a:blip r:embed="rId3">
            <a:alphaModFix/>
          </a:blip>
          <a:stretch>
            <a:fillRect/>
          </a:stretch>
        </p:blipFill>
        <p:spPr>
          <a:xfrm>
            <a:off x="604775" y="2182250"/>
            <a:ext cx="7802875" cy="4108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1617</Words>
  <Application>Microsoft Office PowerPoint</Application>
  <PresentationFormat>On-screen Show (4:3)</PresentationFormat>
  <Paragraphs>174</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Century Gothic</vt:lpstr>
      <vt:lpstr>Bookman Old Style</vt:lpstr>
      <vt:lpstr>Calibri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Austin McDonnell</cp:lastModifiedBy>
  <cp:revision>10</cp:revision>
  <dcterms:modified xsi:type="dcterms:W3CDTF">2017-10-19T19:48:10Z</dcterms:modified>
</cp:coreProperties>
</file>